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4" r:id="rId1"/>
  </p:sldMasterIdLst>
  <p:sldIdLst>
    <p:sldId id="347" r:id="rId2"/>
    <p:sldId id="348" r:id="rId3"/>
    <p:sldId id="349" r:id="rId4"/>
    <p:sldId id="350" r:id="rId5"/>
    <p:sldId id="260" r:id="rId6"/>
    <p:sldId id="258" r:id="rId7"/>
    <p:sldId id="374" r:id="rId8"/>
    <p:sldId id="321" r:id="rId9"/>
    <p:sldId id="261" r:id="rId10"/>
    <p:sldId id="373" r:id="rId11"/>
    <p:sldId id="375" r:id="rId12"/>
    <p:sldId id="265" r:id="rId13"/>
    <p:sldId id="266" r:id="rId14"/>
    <p:sldId id="345" r:id="rId15"/>
    <p:sldId id="346" r:id="rId16"/>
    <p:sldId id="263" r:id="rId17"/>
    <p:sldId id="264" r:id="rId18"/>
    <p:sldId id="268" r:id="rId19"/>
    <p:sldId id="270" r:id="rId20"/>
    <p:sldId id="271" r:id="rId21"/>
    <p:sldId id="282" r:id="rId22"/>
    <p:sldId id="272" r:id="rId23"/>
    <p:sldId id="376" r:id="rId24"/>
    <p:sldId id="274" r:id="rId25"/>
    <p:sldId id="323" r:id="rId26"/>
    <p:sldId id="277" r:id="rId27"/>
    <p:sldId id="275" r:id="rId28"/>
    <p:sldId id="283" r:id="rId29"/>
    <p:sldId id="343" r:id="rId30"/>
    <p:sldId id="276" r:id="rId31"/>
    <p:sldId id="369" r:id="rId32"/>
    <p:sldId id="278" r:id="rId33"/>
    <p:sldId id="377" r:id="rId34"/>
    <p:sldId id="315" r:id="rId35"/>
    <p:sldId id="281" r:id="rId36"/>
    <p:sldId id="318" r:id="rId37"/>
    <p:sldId id="344" r:id="rId38"/>
    <p:sldId id="316" r:id="rId39"/>
    <p:sldId id="335" r:id="rId40"/>
    <p:sldId id="352" r:id="rId41"/>
    <p:sldId id="353" r:id="rId42"/>
    <p:sldId id="337" r:id="rId43"/>
    <p:sldId id="284" r:id="rId44"/>
    <p:sldId id="354" r:id="rId45"/>
    <p:sldId id="280" r:id="rId46"/>
    <p:sldId id="371" r:id="rId47"/>
    <p:sldId id="325" r:id="rId48"/>
    <p:sldId id="279" r:id="rId49"/>
    <p:sldId id="324" r:id="rId50"/>
    <p:sldId id="328" r:id="rId51"/>
    <p:sldId id="329" r:id="rId52"/>
    <p:sldId id="285" r:id="rId53"/>
    <p:sldId id="379" r:id="rId54"/>
    <p:sldId id="336" r:id="rId55"/>
    <p:sldId id="326" r:id="rId56"/>
    <p:sldId id="327" r:id="rId57"/>
    <p:sldId id="286" r:id="rId58"/>
    <p:sldId id="351" r:id="rId59"/>
    <p:sldId id="287" r:id="rId60"/>
    <p:sldId id="356" r:id="rId61"/>
    <p:sldId id="378" r:id="rId62"/>
    <p:sldId id="355" r:id="rId63"/>
    <p:sldId id="330" r:id="rId64"/>
    <p:sldId id="289" r:id="rId65"/>
    <p:sldId id="380" r:id="rId66"/>
    <p:sldId id="290" r:id="rId67"/>
    <p:sldId id="357" r:id="rId68"/>
    <p:sldId id="331" r:id="rId69"/>
    <p:sldId id="291" r:id="rId70"/>
    <p:sldId id="292" r:id="rId71"/>
    <p:sldId id="293" r:id="rId72"/>
    <p:sldId id="360" r:id="rId73"/>
    <p:sldId id="294" r:id="rId74"/>
    <p:sldId id="295" r:id="rId75"/>
    <p:sldId id="358" r:id="rId76"/>
    <p:sldId id="332" r:id="rId77"/>
    <p:sldId id="296" r:id="rId78"/>
    <p:sldId id="359" r:id="rId79"/>
    <p:sldId id="297" r:id="rId80"/>
    <p:sldId id="361" r:id="rId81"/>
    <p:sldId id="298" r:id="rId82"/>
    <p:sldId id="372" r:id="rId83"/>
    <p:sldId id="362" r:id="rId84"/>
    <p:sldId id="299" r:id="rId85"/>
    <p:sldId id="300" r:id="rId86"/>
    <p:sldId id="301" r:id="rId87"/>
    <p:sldId id="302" r:id="rId88"/>
    <p:sldId id="382" r:id="rId89"/>
    <p:sldId id="381" r:id="rId90"/>
    <p:sldId id="367" r:id="rId91"/>
    <p:sldId id="303" r:id="rId92"/>
    <p:sldId id="304" r:id="rId93"/>
    <p:sldId id="305" r:id="rId94"/>
    <p:sldId id="306" r:id="rId95"/>
    <p:sldId id="307" r:id="rId96"/>
    <p:sldId id="364" r:id="rId97"/>
    <p:sldId id="308" r:id="rId98"/>
    <p:sldId id="309" r:id="rId99"/>
    <p:sldId id="310" r:id="rId100"/>
    <p:sldId id="311" r:id="rId101"/>
    <p:sldId id="334" r:id="rId102"/>
    <p:sldId id="312" r:id="rId103"/>
    <p:sldId id="267" r:id="rId104"/>
    <p:sldId id="333" r:id="rId105"/>
    <p:sldId id="317" r:id="rId106"/>
    <p:sldId id="319" r:id="rId107"/>
    <p:sldId id="320" r:id="rId10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930"/>
    <p:restoredTop sz="94531"/>
  </p:normalViewPr>
  <p:slideViewPr>
    <p:cSldViewPr snapToGrid="0">
      <p:cViewPr varScale="1">
        <p:scale>
          <a:sx n="100" d="100"/>
          <a:sy n="100" d="100"/>
        </p:scale>
        <p:origin x="176" y="256"/>
      </p:cViewPr>
      <p:guideLst/>
    </p:cSldViewPr>
  </p:slideViewPr>
  <p:notesTextViewPr>
    <p:cViewPr>
      <p:scale>
        <a:sx n="1" d="1"/>
        <a:sy n="1" d="1"/>
      </p:scale>
      <p:origin x="0" y="0"/>
    </p:cViewPr>
  </p:notesTextViewPr>
  <p:sorterViewPr>
    <p:cViewPr>
      <p:scale>
        <a:sx n="128" d="100"/>
        <a:sy n="128"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8C28A28C-4C6A-46EA-90C0-4EE0B89CC5C7}" type="datetimeFigureOut">
              <a:rPr lang="en-US" smtClean="0"/>
              <a:t>11/17/25</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a:p>
        </p:txBody>
      </p:sp>
      <p:sp>
        <p:nvSpPr>
          <p:cNvPr id="6" name="Slide Number Placeholder 5"/>
          <p:cNvSpPr>
            <a:spLocks noGrp="1"/>
          </p:cNvSpPr>
          <p:nvPr>
            <p:ph type="sldNum" sz="quarter" idx="12"/>
          </p:nvPr>
        </p:nvSpPr>
        <p:spPr>
          <a:xfrm>
            <a:off x="10608958" y="5870575"/>
            <a:ext cx="551167" cy="377825"/>
          </a:xfrm>
        </p:spPr>
        <p:txBody>
          <a:bodyPr/>
          <a:lstStyle/>
          <a:p>
            <a:fld id="{5DEF7F31-0B8A-474A-B86C-91F381754329}" type="slidenum">
              <a:rPr lang="en-US" smtClean="0"/>
              <a:t>‹#›</a:t>
            </a:fld>
            <a:endParaRPr lang="en-US" dirty="0"/>
          </a:p>
        </p:txBody>
      </p:sp>
    </p:spTree>
    <p:extLst>
      <p:ext uri="{BB962C8B-B14F-4D97-AF65-F5344CB8AC3E}">
        <p14:creationId xmlns:p14="http://schemas.microsoft.com/office/powerpoint/2010/main" val="439104010"/>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C28A28C-4C6A-46EA-90C0-4EE0B89CC5C7}" type="datetimeFigureOut">
              <a:rPr lang="en-US" smtClean="0"/>
              <a:pPr/>
              <a:t>11/17/25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EF7F31-0B8A-474A-B86C-91F381754329}" type="slidenum">
              <a:rPr lang="en-US" smtClean="0"/>
              <a:pPr/>
              <a:t>‹#›</a:t>
            </a:fld>
            <a:endParaRPr lang="en-US" dirty="0"/>
          </a:p>
        </p:txBody>
      </p:sp>
    </p:spTree>
    <p:extLst>
      <p:ext uri="{BB962C8B-B14F-4D97-AF65-F5344CB8AC3E}">
        <p14:creationId xmlns:p14="http://schemas.microsoft.com/office/powerpoint/2010/main" val="1344072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28A28C-4C6A-46EA-90C0-4EE0B89CC5C7}" type="datetimeFigureOut">
              <a:rPr lang="en-US" smtClean="0"/>
              <a:pPr/>
              <a:t>11/17/25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EF7F31-0B8A-474A-B86C-91F381754329}" type="slidenum">
              <a:rPr lang="en-US" smtClean="0"/>
              <a:pPr/>
              <a:t>‹#›</a:t>
            </a:fld>
            <a:endParaRPr lang="en-US" dirty="0"/>
          </a:p>
        </p:txBody>
      </p:sp>
    </p:spTree>
    <p:extLst>
      <p:ext uri="{BB962C8B-B14F-4D97-AF65-F5344CB8AC3E}">
        <p14:creationId xmlns:p14="http://schemas.microsoft.com/office/powerpoint/2010/main" val="7999663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28A28C-4C6A-46EA-90C0-4EE0B89CC5C7}" type="datetimeFigureOut">
              <a:rPr lang="en-US" smtClean="0"/>
              <a:pPr/>
              <a:t>11/17/25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EF7F31-0B8A-474A-B86C-91F381754329}" type="slidenum">
              <a:rPr lang="en-US" smtClean="0"/>
              <a:pPr/>
              <a:t>‹#›</a:t>
            </a:fld>
            <a:endParaRPr lang="en-US" dirty="0"/>
          </a:p>
        </p:txBody>
      </p:sp>
    </p:spTree>
    <p:extLst>
      <p:ext uri="{BB962C8B-B14F-4D97-AF65-F5344CB8AC3E}">
        <p14:creationId xmlns:p14="http://schemas.microsoft.com/office/powerpoint/2010/main" val="9657030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28A28C-4C6A-46EA-90C0-4EE0B89CC5C7}" type="datetimeFigureOut">
              <a:rPr lang="en-US" smtClean="0"/>
              <a:pPr/>
              <a:t>11/17/25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EF7F31-0B8A-474A-B86C-91F381754329}" type="slidenum">
              <a:rPr lang="en-US" smtClean="0"/>
              <a:pPr/>
              <a:t>‹#›</a:t>
            </a:fld>
            <a:endParaRPr lang="en-US" dirty="0"/>
          </a:p>
        </p:txBody>
      </p:sp>
    </p:spTree>
    <p:extLst>
      <p:ext uri="{BB962C8B-B14F-4D97-AF65-F5344CB8AC3E}">
        <p14:creationId xmlns:p14="http://schemas.microsoft.com/office/powerpoint/2010/main" val="14743649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28A28C-4C6A-46EA-90C0-4EE0B89CC5C7}" type="datetimeFigureOut">
              <a:rPr lang="en-US" smtClean="0"/>
              <a:pPr/>
              <a:t>11/17/25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EF7F31-0B8A-474A-B86C-91F381754329}" type="slidenum">
              <a:rPr lang="en-US" smtClean="0"/>
              <a:pPr/>
              <a:t>‹#›</a:t>
            </a:fld>
            <a:endParaRPr lang="en-US" dirty="0"/>
          </a:p>
        </p:txBody>
      </p:sp>
    </p:spTree>
    <p:extLst>
      <p:ext uri="{BB962C8B-B14F-4D97-AF65-F5344CB8AC3E}">
        <p14:creationId xmlns:p14="http://schemas.microsoft.com/office/powerpoint/2010/main" val="30201873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28A28C-4C6A-46EA-90C0-4EE0B89CC5C7}" type="datetimeFigureOut">
              <a:rPr lang="en-US" smtClean="0"/>
              <a:pPr/>
              <a:t>11/17/25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EF7F31-0B8A-474A-B86C-91F381754329}" type="slidenum">
              <a:rPr lang="en-US" smtClean="0"/>
              <a:pPr/>
              <a:t>‹#›</a:t>
            </a:fld>
            <a:endParaRPr lang="en-US" dirty="0"/>
          </a:p>
        </p:txBody>
      </p:sp>
    </p:spTree>
    <p:extLst>
      <p:ext uri="{BB962C8B-B14F-4D97-AF65-F5344CB8AC3E}">
        <p14:creationId xmlns:p14="http://schemas.microsoft.com/office/powerpoint/2010/main" val="32075596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28A28C-4C6A-46EA-90C0-4EE0B89CC5C7}" type="datetimeFigureOut">
              <a:rPr lang="en-US" smtClean="0"/>
              <a:t>11/17/25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F7F31-0B8A-474A-B86C-91F381754329}" type="slidenum">
              <a:rPr lang="en-US" smtClean="0"/>
              <a:t>‹#›</a:t>
            </a:fld>
            <a:endParaRPr lang="en-US"/>
          </a:p>
        </p:txBody>
      </p:sp>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Tree>
    <p:extLst>
      <p:ext uri="{BB962C8B-B14F-4D97-AF65-F5344CB8AC3E}">
        <p14:creationId xmlns:p14="http://schemas.microsoft.com/office/powerpoint/2010/main" val="15074421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28A28C-4C6A-46EA-90C0-4EE0B89CC5C7}" type="datetimeFigureOut">
              <a:rPr lang="en-US" smtClean="0"/>
              <a:t>11/17/25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31866559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28A28C-4C6A-46EA-90C0-4EE0B89CC5C7}" type="datetimeFigureOut">
              <a:rPr lang="en-US" smtClean="0"/>
              <a:t>11/17/25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2074839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28A28C-4C6A-46EA-90C0-4EE0B89CC5C7}" type="datetimeFigureOut">
              <a:rPr lang="en-US" smtClean="0"/>
              <a:t>11/17/25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6375157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C28A28C-4C6A-46EA-90C0-4EE0B89CC5C7}" type="datetimeFigureOut">
              <a:rPr lang="en-US" smtClean="0"/>
              <a:t>11/17/25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27471698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C28A28C-4C6A-46EA-90C0-4EE0B89CC5C7}" type="datetimeFigureOut">
              <a:rPr lang="en-US" smtClean="0"/>
              <a:pPr/>
              <a:t>11/17/25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DEF7F31-0B8A-474A-B86C-91F381754329}" type="slidenum">
              <a:rPr lang="en-US" smtClean="0"/>
              <a:pPr/>
              <a:t>‹#›</a:t>
            </a:fld>
            <a:endParaRPr lang="en-US" dirty="0"/>
          </a:p>
        </p:txBody>
      </p:sp>
    </p:spTree>
    <p:extLst>
      <p:ext uri="{BB962C8B-B14F-4D97-AF65-F5344CB8AC3E}">
        <p14:creationId xmlns:p14="http://schemas.microsoft.com/office/powerpoint/2010/main" val="599958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C28A28C-4C6A-46EA-90C0-4EE0B89CC5C7}" type="datetimeFigureOut">
              <a:rPr lang="en-US" smtClean="0"/>
              <a:t>11/17/25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350068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8C28A28C-4C6A-46EA-90C0-4EE0B89CC5C7}" type="datetimeFigureOut">
              <a:rPr lang="en-US" smtClean="0"/>
              <a:t>11/17/25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1884336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C28A28C-4C6A-46EA-90C0-4EE0B89CC5C7}" type="datetimeFigureOut">
              <a:rPr lang="en-US" smtClean="0"/>
              <a:t>11/17/25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916181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C28A28C-4C6A-46EA-90C0-4EE0B89CC5C7}" type="datetimeFigureOut">
              <a:rPr lang="en-US" smtClean="0"/>
              <a:t>11/17/25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3543793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C28A28C-4C6A-46EA-90C0-4EE0B89CC5C7}" type="datetimeFigureOut">
              <a:rPr lang="en-US" smtClean="0"/>
              <a:pPr/>
              <a:t>11/17/25</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5DEF7F31-0B8A-474A-B86C-91F381754329}" type="slidenum">
              <a:rPr lang="en-US" smtClean="0"/>
              <a:pPr/>
              <a:t>‹#›</a:t>
            </a:fld>
            <a:endParaRPr lang="en-US" dirty="0"/>
          </a:p>
        </p:txBody>
      </p:sp>
    </p:spTree>
    <p:extLst>
      <p:ext uri="{BB962C8B-B14F-4D97-AF65-F5344CB8AC3E}">
        <p14:creationId xmlns:p14="http://schemas.microsoft.com/office/powerpoint/2010/main" val="2589640243"/>
      </p:ext>
    </p:extLst>
  </p:cSld>
  <p:clrMap bg1="dk1" tx1="lt1" bg2="dk2" tx2="lt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 id="2147483798" r:id="rId14"/>
    <p:sldLayoutId id="2147483799" r:id="rId15"/>
    <p:sldLayoutId id="2147483800" r:id="rId16"/>
    <p:sldLayoutId id="2147483801"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8.png"/><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6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C25C8-7C1E-D244-9709-367F4F15BEA9}"/>
              </a:ext>
            </a:extLst>
          </p:cNvPr>
          <p:cNvSpPr>
            <a:spLocks noGrp="1"/>
          </p:cNvSpPr>
          <p:nvPr>
            <p:ph type="ctrTitle"/>
          </p:nvPr>
        </p:nvSpPr>
        <p:spPr>
          <a:xfrm>
            <a:off x="3962399" y="475319"/>
            <a:ext cx="7197726" cy="2421464"/>
          </a:xfrm>
        </p:spPr>
        <p:txBody>
          <a:bodyPr>
            <a:normAutofit/>
          </a:bodyPr>
          <a:lstStyle/>
          <a:p>
            <a:r>
              <a:rPr lang="en-TR" sz="6600" dirty="0"/>
              <a:t>BOTULİNUM TOKSİN UYGULAMALARI</a:t>
            </a:r>
          </a:p>
        </p:txBody>
      </p:sp>
      <p:sp>
        <p:nvSpPr>
          <p:cNvPr id="4" name="TextBox 3">
            <a:extLst>
              <a:ext uri="{FF2B5EF4-FFF2-40B4-BE49-F238E27FC236}">
                <a16:creationId xmlns:a16="http://schemas.microsoft.com/office/drawing/2014/main" id="{1E99D3AD-DDAA-DA17-764C-17220C33FE73}"/>
              </a:ext>
            </a:extLst>
          </p:cNvPr>
          <p:cNvSpPr txBox="1"/>
          <p:nvPr/>
        </p:nvSpPr>
        <p:spPr>
          <a:xfrm>
            <a:off x="5193595" y="3620683"/>
            <a:ext cx="6716534" cy="3982629"/>
          </a:xfrm>
          <a:prstGeom prst="rect">
            <a:avLst/>
          </a:prstGeom>
          <a:noFill/>
        </p:spPr>
        <p:txBody>
          <a:bodyPr wrap="square" rtlCol="0">
            <a:spAutoFit/>
          </a:bodyPr>
          <a:lstStyle/>
          <a:p>
            <a:r>
              <a:rPr lang="en-TR" sz="2800" dirty="0"/>
              <a:t>Dr.Gökhan EROL</a:t>
            </a:r>
          </a:p>
          <a:p>
            <a:endParaRPr lang="en-TR" sz="2800" dirty="0"/>
          </a:p>
          <a:p>
            <a:r>
              <a:rPr lang="en-TR" sz="2400" dirty="0"/>
              <a:t>Cardiac and Vascular-Endovascular Surgeon</a:t>
            </a:r>
          </a:p>
          <a:p>
            <a:pPr marL="0" indent="0">
              <a:lnSpc>
                <a:spcPct val="120000"/>
              </a:lnSpc>
              <a:buNone/>
            </a:pPr>
            <a:r>
              <a:rPr lang="en-US" sz="2400" dirty="0"/>
              <a:t>Medical Aesthetic Physician</a:t>
            </a:r>
          </a:p>
          <a:p>
            <a:pPr marL="0" indent="0">
              <a:lnSpc>
                <a:spcPct val="120000"/>
              </a:lnSpc>
              <a:buNone/>
            </a:pPr>
            <a:r>
              <a:rPr lang="en-US" sz="2400" dirty="0"/>
              <a:t>Vascular </a:t>
            </a:r>
            <a:r>
              <a:rPr lang="en-US" sz="2400" dirty="0" err="1"/>
              <a:t>Ultrasonographer</a:t>
            </a:r>
            <a:br>
              <a:rPr lang="en-US" sz="1800" dirty="0"/>
            </a:br>
            <a:br>
              <a:rPr lang="en-US" sz="1800" dirty="0"/>
            </a:br>
            <a:r>
              <a:rPr lang="en-US" sz="1800" dirty="0"/>
              <a:t>University of Health Sciences </a:t>
            </a:r>
          </a:p>
          <a:p>
            <a:pPr marL="0" indent="0">
              <a:buNone/>
            </a:pPr>
            <a:r>
              <a:rPr lang="en-US" sz="1800" dirty="0" err="1"/>
              <a:t>Gülhane</a:t>
            </a:r>
            <a:r>
              <a:rPr lang="en-US" sz="1800" dirty="0"/>
              <a:t> Education and Research Hospital</a:t>
            </a:r>
            <a:endParaRPr lang="en-TR" sz="1800" dirty="0"/>
          </a:p>
          <a:p>
            <a:endParaRPr lang="en-TR" dirty="0"/>
          </a:p>
          <a:p>
            <a:endParaRPr lang="en-TR" dirty="0"/>
          </a:p>
          <a:p>
            <a:endParaRPr lang="en-TR" dirty="0"/>
          </a:p>
        </p:txBody>
      </p:sp>
    </p:spTree>
    <p:extLst>
      <p:ext uri="{BB962C8B-B14F-4D97-AF65-F5344CB8AC3E}">
        <p14:creationId xmlns:p14="http://schemas.microsoft.com/office/powerpoint/2010/main" val="35373718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a:extLst>
              <a:ext uri="{FF2B5EF4-FFF2-40B4-BE49-F238E27FC236}">
                <a16:creationId xmlns:a16="http://schemas.microsoft.com/office/drawing/2014/main" id="{18293B65-524C-2FD4-4724-945527F54259}"/>
              </a:ext>
            </a:extLst>
          </p:cNvPr>
          <p:cNvPicPr>
            <a:picLocks noGrp="1" noChangeAspect="1"/>
          </p:cNvPicPr>
          <p:nvPr>
            <p:ph idx="1"/>
          </p:nvPr>
        </p:nvPicPr>
        <p:blipFill>
          <a:blip r:embed="rId2"/>
          <a:stretch>
            <a:fillRect/>
          </a:stretch>
        </p:blipFill>
        <p:spPr>
          <a:xfrm>
            <a:off x="838200" y="798990"/>
            <a:ext cx="10515600" cy="5049499"/>
          </a:xfrm>
          <a:prstGeom prst="rect">
            <a:avLst/>
          </a:prstGeom>
        </p:spPr>
      </p:pic>
    </p:spTree>
    <p:extLst>
      <p:ext uri="{BB962C8B-B14F-4D97-AF65-F5344CB8AC3E}">
        <p14:creationId xmlns:p14="http://schemas.microsoft.com/office/powerpoint/2010/main" val="225542124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0524-7770-062B-BE58-CFC216E119C1}"/>
              </a:ext>
            </a:extLst>
          </p:cNvPr>
          <p:cNvSpPr>
            <a:spLocks noGrp="1"/>
          </p:cNvSpPr>
          <p:nvPr>
            <p:ph type="title"/>
          </p:nvPr>
        </p:nvSpPr>
        <p:spPr>
          <a:xfrm>
            <a:off x="685801" y="609601"/>
            <a:ext cx="10131425" cy="984422"/>
          </a:xfrm>
        </p:spPr>
        <p:txBody>
          <a:bodyPr>
            <a:normAutofit fontScale="90000"/>
          </a:bodyPr>
          <a:lstStyle/>
          <a:p>
            <a:r>
              <a:rPr lang="en-US" dirty="0"/>
              <a:t>KRONİK MİGREN</a:t>
            </a:r>
            <a:br>
              <a:rPr lang="en-US" dirty="0"/>
            </a:br>
            <a:endParaRPr lang="en-TR" dirty="0"/>
          </a:p>
        </p:txBody>
      </p:sp>
      <p:sp>
        <p:nvSpPr>
          <p:cNvPr id="3" name="Content Placeholder 2">
            <a:extLst>
              <a:ext uri="{FF2B5EF4-FFF2-40B4-BE49-F238E27FC236}">
                <a16:creationId xmlns:a16="http://schemas.microsoft.com/office/drawing/2014/main" id="{9AF34701-6812-545E-443D-BB65A7DDDD6A}"/>
              </a:ext>
            </a:extLst>
          </p:cNvPr>
          <p:cNvSpPr>
            <a:spLocks noGrp="1"/>
          </p:cNvSpPr>
          <p:nvPr>
            <p:ph idx="1"/>
          </p:nvPr>
        </p:nvSpPr>
        <p:spPr/>
        <p:txBody>
          <a:bodyPr/>
          <a:lstStyle/>
          <a:p>
            <a:r>
              <a:rPr lang="en-US" dirty="0" err="1"/>
              <a:t>Migren</a:t>
            </a:r>
            <a:r>
              <a:rPr lang="en-US" dirty="0"/>
              <a:t> </a:t>
            </a:r>
            <a:r>
              <a:rPr lang="en-US" dirty="0" err="1"/>
              <a:t>semptomları</a:t>
            </a:r>
            <a:r>
              <a:rPr lang="en-US" dirty="0"/>
              <a:t>; aura, </a:t>
            </a:r>
            <a:r>
              <a:rPr lang="en-US" dirty="0" err="1"/>
              <a:t>fotofobi</a:t>
            </a:r>
            <a:r>
              <a:rPr lang="en-US" dirty="0"/>
              <a:t>, unilateral </a:t>
            </a:r>
            <a:r>
              <a:rPr lang="en-US" dirty="0" err="1"/>
              <a:t>odaklar</a:t>
            </a:r>
            <a:r>
              <a:rPr lang="en-US" dirty="0"/>
              <a:t>, </a:t>
            </a:r>
            <a:r>
              <a:rPr lang="en-US" dirty="0" err="1"/>
              <a:t>bulantı</a:t>
            </a:r>
            <a:r>
              <a:rPr lang="en-US" dirty="0"/>
              <a:t>, </a:t>
            </a:r>
            <a:r>
              <a:rPr lang="en-US" dirty="0" err="1"/>
              <a:t>zonklama</a:t>
            </a:r>
            <a:endParaRPr lang="en-US" dirty="0"/>
          </a:p>
          <a:p>
            <a:r>
              <a:rPr lang="en-US" dirty="0"/>
              <a:t>FDA </a:t>
            </a:r>
            <a:r>
              <a:rPr lang="en-US" dirty="0" err="1"/>
              <a:t>tarafından</a:t>
            </a:r>
            <a:r>
              <a:rPr lang="en-US" dirty="0"/>
              <a:t> </a:t>
            </a:r>
            <a:r>
              <a:rPr lang="en-US" dirty="0" err="1"/>
              <a:t>onaylı</a:t>
            </a:r>
            <a:r>
              <a:rPr lang="en-US" dirty="0"/>
              <a:t> </a:t>
            </a:r>
            <a:r>
              <a:rPr lang="en-US" dirty="0" err="1"/>
              <a:t>olan</a:t>
            </a:r>
            <a:r>
              <a:rPr lang="en-US" dirty="0"/>
              <a:t> </a:t>
            </a:r>
            <a:r>
              <a:rPr lang="en-US" dirty="0" err="1"/>
              <a:t>sadece</a:t>
            </a:r>
            <a:r>
              <a:rPr lang="en-US" dirty="0"/>
              <a:t> Allergan</a:t>
            </a:r>
          </a:p>
          <a:p>
            <a:r>
              <a:rPr lang="en-US" dirty="0"/>
              <a:t>Glabella, </a:t>
            </a:r>
            <a:r>
              <a:rPr lang="en-US" dirty="0" err="1"/>
              <a:t>alın</a:t>
            </a:r>
            <a:r>
              <a:rPr lang="en-US" dirty="0"/>
              <a:t>, lateral </a:t>
            </a:r>
            <a:r>
              <a:rPr lang="en-US" dirty="0" err="1"/>
              <a:t>kaş</a:t>
            </a:r>
            <a:r>
              <a:rPr lang="en-US" dirty="0"/>
              <a:t>, temporal kas, trapezius </a:t>
            </a:r>
            <a:r>
              <a:rPr lang="en-US" dirty="0" err="1"/>
              <a:t>kası</a:t>
            </a:r>
            <a:endParaRPr lang="en-US" dirty="0"/>
          </a:p>
          <a:p>
            <a:r>
              <a:rPr lang="en-US" dirty="0"/>
              <a:t>Posterior </a:t>
            </a:r>
            <a:r>
              <a:rPr lang="en-US" dirty="0" err="1"/>
              <a:t>tipte</a:t>
            </a:r>
            <a:r>
              <a:rPr lang="en-US" dirty="0"/>
              <a:t>, trapezius </a:t>
            </a:r>
            <a:r>
              <a:rPr lang="en-US" dirty="0" err="1"/>
              <a:t>kasının</a:t>
            </a:r>
            <a:r>
              <a:rPr lang="en-US" dirty="0"/>
              <a:t> </a:t>
            </a:r>
            <a:r>
              <a:rPr lang="en-US" dirty="0" err="1"/>
              <a:t>origosuna</a:t>
            </a:r>
            <a:r>
              <a:rPr lang="en-US" dirty="0"/>
              <a:t> </a:t>
            </a:r>
            <a:r>
              <a:rPr lang="en-US" dirty="0" err="1"/>
              <a:t>ve</a:t>
            </a:r>
            <a:r>
              <a:rPr lang="en-US" dirty="0"/>
              <a:t> </a:t>
            </a:r>
            <a:r>
              <a:rPr lang="en-US" dirty="0" err="1"/>
              <a:t>oksipitofrontalis</a:t>
            </a:r>
            <a:r>
              <a:rPr lang="en-US" dirty="0"/>
              <a:t> </a:t>
            </a:r>
            <a:r>
              <a:rPr lang="en-US" dirty="0" err="1"/>
              <a:t>kası</a:t>
            </a:r>
            <a:r>
              <a:rPr lang="en-US" dirty="0"/>
              <a:t> </a:t>
            </a:r>
            <a:r>
              <a:rPr lang="en-US" dirty="0" err="1"/>
              <a:t>origosuna</a:t>
            </a:r>
            <a:br>
              <a:rPr lang="en-US" dirty="0"/>
            </a:br>
            <a:endParaRPr lang="en-TR" dirty="0"/>
          </a:p>
        </p:txBody>
      </p:sp>
      <p:sp>
        <p:nvSpPr>
          <p:cNvPr id="4" name="TextBox 3">
            <a:extLst>
              <a:ext uri="{FF2B5EF4-FFF2-40B4-BE49-F238E27FC236}">
                <a16:creationId xmlns:a16="http://schemas.microsoft.com/office/drawing/2014/main" id="{72A20F5D-1EDC-B00C-BAFA-BDB463E310AD}"/>
              </a:ext>
            </a:extLst>
          </p:cNvPr>
          <p:cNvSpPr txBox="1"/>
          <p:nvPr/>
        </p:nvSpPr>
        <p:spPr>
          <a:xfrm>
            <a:off x="6944496" y="5362832"/>
            <a:ext cx="4816896" cy="646331"/>
          </a:xfrm>
          <a:prstGeom prst="rect">
            <a:avLst/>
          </a:prstGeom>
          <a:noFill/>
        </p:spPr>
        <p:txBody>
          <a:bodyPr wrap="none" rtlCol="0">
            <a:spAutoFit/>
          </a:bodyPr>
          <a:lstStyle/>
          <a:p>
            <a:r>
              <a:rPr lang="en-US" dirty="0" err="1"/>
              <a:t>İğne</a:t>
            </a:r>
            <a:r>
              <a:rPr lang="en-US" dirty="0"/>
              <a:t> 2.5cm </a:t>
            </a:r>
            <a:r>
              <a:rPr lang="en-US" dirty="0" err="1"/>
              <a:t>içine</a:t>
            </a:r>
            <a:r>
              <a:rPr lang="en-US" dirty="0"/>
              <a:t> </a:t>
            </a:r>
            <a:r>
              <a:rPr lang="en-US" dirty="0" err="1"/>
              <a:t>sokularak</a:t>
            </a:r>
            <a:r>
              <a:rPr lang="en-US" dirty="0"/>
              <a:t>, 5-10BU </a:t>
            </a:r>
            <a:r>
              <a:rPr lang="en-US" dirty="0" err="1"/>
              <a:t>veya</a:t>
            </a:r>
            <a:r>
              <a:rPr lang="en-US" dirty="0"/>
              <a:t> 15-30DU</a:t>
            </a:r>
          </a:p>
          <a:p>
            <a:endParaRPr lang="en-TR" dirty="0"/>
          </a:p>
        </p:txBody>
      </p:sp>
    </p:spTree>
    <p:extLst>
      <p:ext uri="{BB962C8B-B14F-4D97-AF65-F5344CB8AC3E}">
        <p14:creationId xmlns:p14="http://schemas.microsoft.com/office/powerpoint/2010/main" val="166382030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4C0CF-954F-E972-7A26-D525CB91320D}"/>
              </a:ext>
            </a:extLst>
          </p:cNvPr>
          <p:cNvSpPr>
            <a:spLocks noGrp="1"/>
          </p:cNvSpPr>
          <p:nvPr>
            <p:ph type="title"/>
          </p:nvPr>
        </p:nvSpPr>
        <p:spPr>
          <a:xfrm>
            <a:off x="685800" y="0"/>
            <a:ext cx="10131425" cy="1456267"/>
          </a:xfrm>
        </p:spPr>
        <p:txBody>
          <a:bodyPr/>
          <a:lstStyle/>
          <a:p>
            <a:r>
              <a:rPr lang="en-TR" dirty="0"/>
              <a:t>M</a:t>
            </a:r>
            <a:r>
              <a:rPr lang="en-US" dirty="0"/>
              <a:t>İ</a:t>
            </a:r>
            <a:r>
              <a:rPr lang="en-TR" dirty="0"/>
              <a:t>gren Botoksu</a:t>
            </a:r>
          </a:p>
        </p:txBody>
      </p:sp>
      <p:pic>
        <p:nvPicPr>
          <p:cNvPr id="5" name="Content Placeholder 4" descr="A picture containing text&#10;&#10;Description automatically generated">
            <a:extLst>
              <a:ext uri="{FF2B5EF4-FFF2-40B4-BE49-F238E27FC236}">
                <a16:creationId xmlns:a16="http://schemas.microsoft.com/office/drawing/2014/main" id="{5AD192A7-D643-D461-8C3D-8CCEAF9C7DE9}"/>
              </a:ext>
            </a:extLst>
          </p:cNvPr>
          <p:cNvPicPr>
            <a:picLocks noGrp="1" noChangeAspect="1"/>
          </p:cNvPicPr>
          <p:nvPr>
            <p:ph idx="1"/>
          </p:nvPr>
        </p:nvPicPr>
        <p:blipFill>
          <a:blip r:embed="rId2"/>
          <a:stretch>
            <a:fillRect/>
          </a:stretch>
        </p:blipFill>
        <p:spPr>
          <a:xfrm>
            <a:off x="4035424" y="1621352"/>
            <a:ext cx="6781801" cy="4627048"/>
          </a:xfrm>
        </p:spPr>
      </p:pic>
    </p:spTree>
    <p:extLst>
      <p:ext uri="{BB962C8B-B14F-4D97-AF65-F5344CB8AC3E}">
        <p14:creationId xmlns:p14="http://schemas.microsoft.com/office/powerpoint/2010/main" val="13550253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131BD-175E-5C1F-CC97-A1384F13A708}"/>
              </a:ext>
            </a:extLst>
          </p:cNvPr>
          <p:cNvSpPr>
            <a:spLocks noGrp="1"/>
          </p:cNvSpPr>
          <p:nvPr>
            <p:ph type="title"/>
          </p:nvPr>
        </p:nvSpPr>
        <p:spPr>
          <a:xfrm>
            <a:off x="685801" y="205946"/>
            <a:ext cx="10131425" cy="860854"/>
          </a:xfrm>
        </p:spPr>
        <p:txBody>
          <a:bodyPr>
            <a:normAutofit fontScale="90000"/>
          </a:bodyPr>
          <a:lstStyle/>
          <a:p>
            <a:r>
              <a:rPr lang="en-US" dirty="0"/>
              <a:t>KOMPLİKASYONLAR</a:t>
            </a:r>
            <a:br>
              <a:rPr lang="en-US" dirty="0"/>
            </a:br>
            <a:endParaRPr lang="en-TR" dirty="0"/>
          </a:p>
        </p:txBody>
      </p:sp>
      <p:sp>
        <p:nvSpPr>
          <p:cNvPr id="3" name="Content Placeholder 2">
            <a:extLst>
              <a:ext uri="{FF2B5EF4-FFF2-40B4-BE49-F238E27FC236}">
                <a16:creationId xmlns:a16="http://schemas.microsoft.com/office/drawing/2014/main" id="{16C3AA93-E0DA-E33C-F79B-55F200E5C6C9}"/>
              </a:ext>
            </a:extLst>
          </p:cNvPr>
          <p:cNvSpPr>
            <a:spLocks noGrp="1"/>
          </p:cNvSpPr>
          <p:nvPr>
            <p:ph idx="1"/>
          </p:nvPr>
        </p:nvSpPr>
        <p:spPr>
          <a:xfrm>
            <a:off x="685801" y="864973"/>
            <a:ext cx="10131425" cy="4926227"/>
          </a:xfrm>
        </p:spPr>
        <p:txBody>
          <a:bodyPr>
            <a:normAutofit fontScale="92500" lnSpcReduction="10000"/>
          </a:bodyPr>
          <a:lstStyle/>
          <a:p>
            <a:r>
              <a:rPr lang="en-US" dirty="0" err="1"/>
              <a:t>Başağrısı</a:t>
            </a:r>
            <a:endParaRPr lang="en-US" dirty="0"/>
          </a:p>
          <a:p>
            <a:pPr lvl="1"/>
            <a:r>
              <a:rPr lang="en-US" dirty="0" err="1"/>
              <a:t>İğnenin</a:t>
            </a:r>
            <a:r>
              <a:rPr lang="en-US" dirty="0"/>
              <a:t> </a:t>
            </a:r>
            <a:r>
              <a:rPr lang="en-US" dirty="0" err="1"/>
              <a:t>periosta</a:t>
            </a:r>
            <a:r>
              <a:rPr lang="en-US" dirty="0"/>
              <a:t> </a:t>
            </a:r>
            <a:r>
              <a:rPr lang="en-US" dirty="0" err="1"/>
              <a:t>verdiği</a:t>
            </a:r>
            <a:r>
              <a:rPr lang="en-US" dirty="0"/>
              <a:t> </a:t>
            </a:r>
            <a:r>
              <a:rPr lang="en-US" dirty="0" err="1"/>
              <a:t>mekanik</a:t>
            </a:r>
            <a:r>
              <a:rPr lang="en-US" dirty="0"/>
              <a:t> </a:t>
            </a:r>
            <a:r>
              <a:rPr lang="en-US" dirty="0" err="1"/>
              <a:t>hasar</a:t>
            </a:r>
            <a:endParaRPr lang="en-US" dirty="0"/>
          </a:p>
          <a:p>
            <a:r>
              <a:rPr lang="en-US" dirty="0" err="1"/>
              <a:t>Asimetriler</a:t>
            </a:r>
            <a:endParaRPr lang="en-US" dirty="0"/>
          </a:p>
          <a:p>
            <a:pPr lvl="1"/>
            <a:r>
              <a:rPr lang="en-US" dirty="0"/>
              <a:t>Mobil kas </a:t>
            </a:r>
            <a:r>
              <a:rPr lang="en-US" dirty="0" err="1"/>
              <a:t>kütlesine</a:t>
            </a:r>
            <a:r>
              <a:rPr lang="en-US" dirty="0"/>
              <a:t> </a:t>
            </a:r>
            <a:r>
              <a:rPr lang="en-US" dirty="0" err="1"/>
              <a:t>rötuş</a:t>
            </a:r>
            <a:r>
              <a:rPr lang="en-US" dirty="0"/>
              <a:t> </a:t>
            </a:r>
            <a:r>
              <a:rPr lang="en-US" dirty="0" err="1"/>
              <a:t>ile</a:t>
            </a:r>
            <a:r>
              <a:rPr lang="en-US" dirty="0"/>
              <a:t> </a:t>
            </a:r>
            <a:r>
              <a:rPr lang="en-US" dirty="0" err="1"/>
              <a:t>düzelir</a:t>
            </a:r>
            <a:endParaRPr lang="en-US" dirty="0"/>
          </a:p>
          <a:p>
            <a:r>
              <a:rPr lang="en-US" dirty="0" err="1"/>
              <a:t>Kaş</a:t>
            </a:r>
            <a:r>
              <a:rPr lang="en-US" dirty="0"/>
              <a:t> </a:t>
            </a:r>
            <a:r>
              <a:rPr lang="en-US" dirty="0" err="1"/>
              <a:t>Pitozu</a:t>
            </a:r>
            <a:endParaRPr lang="en-US" dirty="0"/>
          </a:p>
          <a:p>
            <a:pPr lvl="1"/>
            <a:r>
              <a:rPr lang="en-US" dirty="0"/>
              <a:t>Orbicularis </a:t>
            </a:r>
            <a:r>
              <a:rPr lang="en-US" dirty="0" err="1"/>
              <a:t>okuli</a:t>
            </a:r>
            <a:r>
              <a:rPr lang="en-US" dirty="0"/>
              <a:t> </a:t>
            </a:r>
            <a:r>
              <a:rPr lang="en-US" dirty="0" err="1"/>
              <a:t>kasının</a:t>
            </a:r>
            <a:r>
              <a:rPr lang="en-US" dirty="0"/>
              <a:t> </a:t>
            </a:r>
            <a:r>
              <a:rPr lang="en-US" dirty="0" err="1"/>
              <a:t>inferiora</a:t>
            </a:r>
            <a:r>
              <a:rPr lang="en-US" dirty="0"/>
              <a:t> </a:t>
            </a:r>
            <a:r>
              <a:rPr lang="en-US" dirty="0" err="1"/>
              <a:t>doğru</a:t>
            </a:r>
            <a:r>
              <a:rPr lang="en-US" dirty="0"/>
              <a:t> </a:t>
            </a:r>
            <a:r>
              <a:rPr lang="en-US" dirty="0" err="1"/>
              <a:t>yaptığı</a:t>
            </a:r>
            <a:r>
              <a:rPr lang="en-US" dirty="0"/>
              <a:t> </a:t>
            </a:r>
            <a:r>
              <a:rPr lang="en-US" dirty="0" err="1"/>
              <a:t>çekim</a:t>
            </a:r>
            <a:r>
              <a:rPr lang="en-US" dirty="0"/>
              <a:t> </a:t>
            </a:r>
            <a:r>
              <a:rPr lang="en-US" dirty="0" err="1"/>
              <a:t>kuvveti</a:t>
            </a:r>
            <a:r>
              <a:rPr lang="en-US" dirty="0"/>
              <a:t> </a:t>
            </a:r>
            <a:r>
              <a:rPr lang="en-US" dirty="0" err="1"/>
              <a:t>azaltılmalıdır</a:t>
            </a:r>
            <a:endParaRPr lang="en-US" dirty="0"/>
          </a:p>
          <a:p>
            <a:pPr lvl="1"/>
            <a:r>
              <a:rPr lang="en-US" dirty="0"/>
              <a:t>9. </a:t>
            </a:r>
            <a:r>
              <a:rPr lang="en-US" dirty="0" err="1"/>
              <a:t>Ve</a:t>
            </a:r>
            <a:r>
              <a:rPr lang="en-US" dirty="0"/>
              <a:t> 10. </a:t>
            </a:r>
            <a:r>
              <a:rPr lang="en-US" dirty="0" err="1"/>
              <a:t>Bölgelere</a:t>
            </a:r>
            <a:r>
              <a:rPr lang="en-US" dirty="0"/>
              <a:t> </a:t>
            </a:r>
            <a:r>
              <a:rPr lang="en-US" dirty="0" err="1"/>
              <a:t>enjeksiyon</a:t>
            </a:r>
            <a:endParaRPr lang="en-US" dirty="0"/>
          </a:p>
          <a:p>
            <a:r>
              <a:rPr lang="en-US" dirty="0" err="1"/>
              <a:t>Göz</a:t>
            </a:r>
            <a:r>
              <a:rPr lang="en-US" dirty="0"/>
              <a:t> </a:t>
            </a:r>
            <a:r>
              <a:rPr lang="en-US" dirty="0" err="1"/>
              <a:t>Kapağı</a:t>
            </a:r>
            <a:r>
              <a:rPr lang="en-US" dirty="0"/>
              <a:t> </a:t>
            </a:r>
            <a:r>
              <a:rPr lang="en-US" dirty="0" err="1"/>
              <a:t>Pitozu</a:t>
            </a:r>
            <a:endParaRPr lang="en-US" dirty="0"/>
          </a:p>
          <a:p>
            <a:pPr lvl="1"/>
            <a:r>
              <a:rPr lang="en-US" dirty="0" err="1"/>
              <a:t>M.levator</a:t>
            </a:r>
            <a:r>
              <a:rPr lang="en-US" dirty="0"/>
              <a:t> palpebrae superioris </a:t>
            </a:r>
            <a:r>
              <a:rPr lang="en-US" dirty="0" err="1"/>
              <a:t>kasına</a:t>
            </a:r>
            <a:r>
              <a:rPr lang="en-US" dirty="0"/>
              <a:t> </a:t>
            </a:r>
            <a:r>
              <a:rPr lang="en-US" dirty="0" err="1"/>
              <a:t>difüzyon</a:t>
            </a:r>
            <a:r>
              <a:rPr lang="en-US" dirty="0"/>
              <a:t> </a:t>
            </a:r>
            <a:r>
              <a:rPr lang="en-US" dirty="0" err="1"/>
              <a:t>nedeniyle</a:t>
            </a:r>
            <a:endParaRPr lang="en-US" dirty="0"/>
          </a:p>
          <a:p>
            <a:pPr lvl="1"/>
            <a:r>
              <a:rPr lang="en-US" dirty="0" err="1"/>
              <a:t>Genellikle</a:t>
            </a:r>
            <a:r>
              <a:rPr lang="en-US" dirty="0"/>
              <a:t> </a:t>
            </a:r>
            <a:r>
              <a:rPr lang="en-US" dirty="0" err="1"/>
              <a:t>sınırlayıcı</a:t>
            </a:r>
            <a:r>
              <a:rPr lang="en-US" dirty="0"/>
              <a:t> </a:t>
            </a:r>
            <a:r>
              <a:rPr lang="en-US" dirty="0" err="1"/>
              <a:t>ve</a:t>
            </a:r>
            <a:r>
              <a:rPr lang="en-US" dirty="0"/>
              <a:t> 2-3 </a:t>
            </a:r>
            <a:r>
              <a:rPr lang="en-US" dirty="0" err="1"/>
              <a:t>hafta</a:t>
            </a:r>
            <a:r>
              <a:rPr lang="en-US" dirty="0"/>
              <a:t> </a:t>
            </a:r>
            <a:r>
              <a:rPr lang="en-US" dirty="0" err="1"/>
              <a:t>sürebilir</a:t>
            </a:r>
            <a:endParaRPr lang="en-US" dirty="0"/>
          </a:p>
          <a:p>
            <a:pPr lvl="1"/>
            <a:r>
              <a:rPr lang="en-US" dirty="0"/>
              <a:t>Müller </a:t>
            </a:r>
            <a:r>
              <a:rPr lang="en-US" dirty="0" err="1"/>
              <a:t>kasının</a:t>
            </a:r>
            <a:r>
              <a:rPr lang="en-US" dirty="0"/>
              <a:t> </a:t>
            </a:r>
            <a:r>
              <a:rPr lang="en-US" dirty="0" err="1"/>
              <a:t>topikal</a:t>
            </a:r>
            <a:r>
              <a:rPr lang="en-US" dirty="0"/>
              <a:t> alfa </a:t>
            </a:r>
            <a:r>
              <a:rPr lang="en-US" dirty="0" err="1"/>
              <a:t>adrenerjik</a:t>
            </a:r>
            <a:r>
              <a:rPr lang="en-US" dirty="0"/>
              <a:t> </a:t>
            </a:r>
            <a:r>
              <a:rPr lang="en-US" dirty="0" err="1"/>
              <a:t>agonitlerle</a:t>
            </a:r>
            <a:r>
              <a:rPr lang="en-US" dirty="0"/>
              <a:t> </a:t>
            </a:r>
            <a:r>
              <a:rPr lang="en-US" dirty="0" err="1"/>
              <a:t>stimulasyonu</a:t>
            </a:r>
            <a:endParaRPr lang="en-US" dirty="0"/>
          </a:p>
          <a:p>
            <a:pPr lvl="1"/>
            <a:r>
              <a:rPr lang="en-US" dirty="0" err="1"/>
              <a:t>Naphcon</a:t>
            </a:r>
            <a:r>
              <a:rPr lang="en-US" dirty="0"/>
              <a:t> A (</a:t>
            </a:r>
            <a:r>
              <a:rPr lang="en-US" dirty="0" err="1"/>
              <a:t>nafazolin</a:t>
            </a:r>
            <a:r>
              <a:rPr lang="en-US" dirty="0"/>
              <a:t>, </a:t>
            </a:r>
            <a:r>
              <a:rPr lang="en-US" dirty="0" err="1"/>
              <a:t>feniramin</a:t>
            </a:r>
            <a:r>
              <a:rPr lang="en-US" dirty="0"/>
              <a:t>)</a:t>
            </a:r>
          </a:p>
          <a:p>
            <a:pPr lvl="1"/>
            <a:r>
              <a:rPr lang="en-US" dirty="0" err="1"/>
              <a:t>İodopine</a:t>
            </a:r>
            <a:r>
              <a:rPr lang="en-US" dirty="0"/>
              <a:t> %0.5 (</a:t>
            </a:r>
            <a:r>
              <a:rPr lang="en-US" dirty="0" err="1"/>
              <a:t>apraklonidin</a:t>
            </a:r>
            <a:r>
              <a:rPr lang="en-US" dirty="0"/>
              <a:t>)</a:t>
            </a:r>
            <a:br>
              <a:rPr lang="en-US" dirty="0"/>
            </a:br>
            <a:endParaRPr lang="en-TR" dirty="0"/>
          </a:p>
        </p:txBody>
      </p:sp>
    </p:spTree>
    <p:extLst>
      <p:ext uri="{BB962C8B-B14F-4D97-AF65-F5344CB8AC3E}">
        <p14:creationId xmlns:p14="http://schemas.microsoft.com/office/powerpoint/2010/main" val="258632207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94B70-590A-22A3-8B09-79065FE5627A}"/>
              </a:ext>
            </a:extLst>
          </p:cNvPr>
          <p:cNvSpPr>
            <a:spLocks noGrp="1"/>
          </p:cNvSpPr>
          <p:nvPr>
            <p:ph type="title"/>
          </p:nvPr>
        </p:nvSpPr>
        <p:spPr>
          <a:xfrm>
            <a:off x="588265" y="-231647"/>
            <a:ext cx="10131425" cy="792480"/>
          </a:xfrm>
        </p:spPr>
        <p:txBody>
          <a:bodyPr>
            <a:normAutofit/>
          </a:bodyPr>
          <a:lstStyle/>
          <a:p>
            <a:r>
              <a:rPr lang="en-TR" sz="2000" dirty="0"/>
              <a:t>BNT-A uygulaması önerİler</a:t>
            </a:r>
          </a:p>
        </p:txBody>
      </p:sp>
      <p:sp>
        <p:nvSpPr>
          <p:cNvPr id="3" name="Content Placeholder 2">
            <a:extLst>
              <a:ext uri="{FF2B5EF4-FFF2-40B4-BE49-F238E27FC236}">
                <a16:creationId xmlns:a16="http://schemas.microsoft.com/office/drawing/2014/main" id="{37F9139C-10BB-1417-F65E-A427C43F5F0F}"/>
              </a:ext>
            </a:extLst>
          </p:cNvPr>
          <p:cNvSpPr>
            <a:spLocks noGrp="1"/>
          </p:cNvSpPr>
          <p:nvPr>
            <p:ph idx="1"/>
          </p:nvPr>
        </p:nvSpPr>
        <p:spPr>
          <a:xfrm>
            <a:off x="1472310" y="268224"/>
            <a:ext cx="10131425" cy="6790943"/>
          </a:xfrm>
        </p:spPr>
        <p:txBody>
          <a:bodyPr>
            <a:normAutofit fontScale="92500" lnSpcReduction="10000"/>
          </a:bodyPr>
          <a:lstStyle/>
          <a:p>
            <a:r>
              <a:rPr lang="en-US" dirty="0" err="1"/>
              <a:t>Yüz</a:t>
            </a:r>
            <a:r>
              <a:rPr lang="en-US" dirty="0"/>
              <a:t> </a:t>
            </a:r>
            <a:r>
              <a:rPr lang="en-US" dirty="0" err="1"/>
              <a:t>makyajsız</a:t>
            </a:r>
            <a:r>
              <a:rPr lang="en-US" dirty="0"/>
              <a:t> </a:t>
            </a:r>
            <a:r>
              <a:rPr lang="en-US" dirty="0" err="1"/>
              <a:t>olmalıdır</a:t>
            </a:r>
            <a:endParaRPr lang="en-US" dirty="0"/>
          </a:p>
          <a:p>
            <a:r>
              <a:rPr lang="en-US" dirty="0" err="1"/>
              <a:t>İşlem</a:t>
            </a:r>
            <a:r>
              <a:rPr lang="en-US" dirty="0"/>
              <a:t> </a:t>
            </a:r>
            <a:r>
              <a:rPr lang="en-US" dirty="0" err="1"/>
              <a:t>sonrası</a:t>
            </a:r>
            <a:r>
              <a:rPr lang="en-US" dirty="0"/>
              <a:t> 4-6 </a:t>
            </a:r>
            <a:r>
              <a:rPr lang="en-US" dirty="0" err="1"/>
              <a:t>saat</a:t>
            </a:r>
            <a:r>
              <a:rPr lang="en-US" dirty="0"/>
              <a:t> </a:t>
            </a:r>
            <a:r>
              <a:rPr lang="en-US" dirty="0" err="1"/>
              <a:t>su</a:t>
            </a:r>
            <a:r>
              <a:rPr lang="en-US" dirty="0"/>
              <a:t> </a:t>
            </a:r>
            <a:r>
              <a:rPr lang="en-US" dirty="0" err="1"/>
              <a:t>temas</a:t>
            </a:r>
            <a:r>
              <a:rPr lang="en-US" dirty="0"/>
              <a:t> </a:t>
            </a:r>
            <a:r>
              <a:rPr lang="en-US" dirty="0" err="1"/>
              <a:t>etmemeli</a:t>
            </a:r>
            <a:endParaRPr lang="en-US" dirty="0"/>
          </a:p>
          <a:p>
            <a:r>
              <a:rPr lang="en-US" dirty="0" err="1"/>
              <a:t>Egzersiz</a:t>
            </a:r>
            <a:r>
              <a:rPr lang="en-US" dirty="0"/>
              <a:t> </a:t>
            </a:r>
            <a:r>
              <a:rPr lang="en-US" dirty="0" err="1"/>
              <a:t>yapılmamalı</a:t>
            </a:r>
            <a:r>
              <a:rPr lang="en-US" dirty="0"/>
              <a:t> (</a:t>
            </a:r>
            <a:r>
              <a:rPr lang="en-US" dirty="0" err="1"/>
              <a:t>aynı</a:t>
            </a:r>
            <a:r>
              <a:rPr lang="en-US" dirty="0"/>
              <a:t> </a:t>
            </a:r>
            <a:r>
              <a:rPr lang="en-US" dirty="0" err="1"/>
              <a:t>gün</a:t>
            </a:r>
            <a:r>
              <a:rPr lang="en-US" dirty="0"/>
              <a:t>)</a:t>
            </a:r>
          </a:p>
          <a:p>
            <a:r>
              <a:rPr lang="en-US" dirty="0" err="1"/>
              <a:t>Başın</a:t>
            </a:r>
            <a:r>
              <a:rPr lang="en-US" dirty="0"/>
              <a:t> </a:t>
            </a:r>
            <a:r>
              <a:rPr lang="en-US" dirty="0" err="1"/>
              <a:t>uzun</a:t>
            </a:r>
            <a:r>
              <a:rPr lang="en-US" dirty="0"/>
              <a:t> </a:t>
            </a:r>
            <a:r>
              <a:rPr lang="en-US" dirty="0" err="1"/>
              <a:t>süre</a:t>
            </a:r>
            <a:r>
              <a:rPr lang="en-US" dirty="0"/>
              <a:t> </a:t>
            </a:r>
            <a:r>
              <a:rPr lang="en-US" dirty="0" err="1"/>
              <a:t>aşağı</a:t>
            </a:r>
            <a:r>
              <a:rPr lang="en-US" dirty="0"/>
              <a:t> </a:t>
            </a:r>
            <a:r>
              <a:rPr lang="en-US" dirty="0" err="1"/>
              <a:t>bakması</a:t>
            </a:r>
            <a:r>
              <a:rPr lang="en-US" dirty="0"/>
              <a:t> </a:t>
            </a:r>
            <a:r>
              <a:rPr lang="en-US" dirty="0" err="1"/>
              <a:t>sakıncalı</a:t>
            </a:r>
            <a:r>
              <a:rPr lang="en-US" dirty="0"/>
              <a:t> (</a:t>
            </a:r>
            <a:r>
              <a:rPr lang="en-US" dirty="0" err="1"/>
              <a:t>aynı</a:t>
            </a:r>
            <a:r>
              <a:rPr lang="en-US" dirty="0"/>
              <a:t> </a:t>
            </a:r>
            <a:r>
              <a:rPr lang="en-US" dirty="0" err="1"/>
              <a:t>gün</a:t>
            </a:r>
            <a:r>
              <a:rPr lang="en-US" dirty="0"/>
              <a:t> - </a:t>
            </a:r>
            <a:r>
              <a:rPr lang="en-US" dirty="0" err="1"/>
              <a:t>saatlerce</a:t>
            </a:r>
            <a:r>
              <a:rPr lang="en-US" dirty="0"/>
              <a:t> </a:t>
            </a:r>
            <a:r>
              <a:rPr lang="en-US" dirty="0" err="1"/>
              <a:t>telefona</a:t>
            </a:r>
            <a:r>
              <a:rPr lang="en-US" dirty="0"/>
              <a:t> </a:t>
            </a:r>
            <a:r>
              <a:rPr lang="en-US" dirty="0" err="1"/>
              <a:t>bakmak</a:t>
            </a:r>
            <a:r>
              <a:rPr lang="en-US" dirty="0"/>
              <a:t>)</a:t>
            </a:r>
          </a:p>
          <a:p>
            <a:r>
              <a:rPr lang="en-US" dirty="0" err="1"/>
              <a:t>Yüz</a:t>
            </a:r>
            <a:r>
              <a:rPr lang="en-US" dirty="0"/>
              <a:t> </a:t>
            </a:r>
            <a:r>
              <a:rPr lang="en-US" dirty="0" err="1"/>
              <a:t>yıkarken</a:t>
            </a:r>
            <a:r>
              <a:rPr lang="en-US" dirty="0"/>
              <a:t> </a:t>
            </a:r>
            <a:r>
              <a:rPr lang="en-US" dirty="0" err="1"/>
              <a:t>veya</a:t>
            </a:r>
            <a:r>
              <a:rPr lang="en-US" dirty="0"/>
              <a:t> </a:t>
            </a:r>
            <a:r>
              <a:rPr lang="en-US" dirty="0" err="1"/>
              <a:t>duş</a:t>
            </a:r>
            <a:r>
              <a:rPr lang="en-US" dirty="0"/>
              <a:t> </a:t>
            </a:r>
            <a:r>
              <a:rPr lang="en-US" dirty="0" err="1"/>
              <a:t>alırken</a:t>
            </a:r>
            <a:r>
              <a:rPr lang="en-US" dirty="0"/>
              <a:t> </a:t>
            </a:r>
            <a:r>
              <a:rPr lang="en-US" dirty="0" err="1"/>
              <a:t>ovulmamalı</a:t>
            </a:r>
            <a:r>
              <a:rPr lang="en-US" dirty="0"/>
              <a:t> (3 </a:t>
            </a:r>
            <a:r>
              <a:rPr lang="en-US" dirty="0" err="1"/>
              <a:t>gün</a:t>
            </a:r>
            <a:r>
              <a:rPr lang="en-US" dirty="0"/>
              <a:t>)</a:t>
            </a:r>
          </a:p>
          <a:p>
            <a:r>
              <a:rPr lang="en-US" dirty="0" err="1"/>
              <a:t>Makyaj</a:t>
            </a:r>
            <a:r>
              <a:rPr lang="en-US" dirty="0"/>
              <a:t> </a:t>
            </a:r>
            <a:r>
              <a:rPr lang="en-US" dirty="0" err="1"/>
              <a:t>sert</a:t>
            </a:r>
            <a:r>
              <a:rPr lang="en-US" dirty="0"/>
              <a:t> </a:t>
            </a:r>
            <a:r>
              <a:rPr lang="en-US" dirty="0" err="1"/>
              <a:t>yapılmamalı</a:t>
            </a:r>
            <a:r>
              <a:rPr lang="en-US" dirty="0"/>
              <a:t> (3 </a:t>
            </a:r>
            <a:r>
              <a:rPr lang="en-US" dirty="0" err="1"/>
              <a:t>gün</a:t>
            </a:r>
            <a:r>
              <a:rPr lang="en-US" dirty="0"/>
              <a:t>)</a:t>
            </a:r>
          </a:p>
          <a:p>
            <a:r>
              <a:rPr lang="en-US" dirty="0" err="1"/>
              <a:t>Dokunmakla</a:t>
            </a:r>
            <a:r>
              <a:rPr lang="en-US" dirty="0"/>
              <a:t> </a:t>
            </a:r>
            <a:r>
              <a:rPr lang="en-US" dirty="0" err="1"/>
              <a:t>krepitasyon</a:t>
            </a:r>
            <a:r>
              <a:rPr lang="en-US" dirty="0"/>
              <a:t> (</a:t>
            </a:r>
            <a:r>
              <a:rPr lang="en-US" dirty="0" err="1"/>
              <a:t>çıtırtı</a:t>
            </a:r>
            <a:r>
              <a:rPr lang="en-US" dirty="0"/>
              <a:t>) normal, </a:t>
            </a:r>
            <a:r>
              <a:rPr lang="en-US" dirty="0" err="1"/>
              <a:t>zamanla</a:t>
            </a:r>
            <a:r>
              <a:rPr lang="en-US" dirty="0"/>
              <a:t> </a:t>
            </a:r>
            <a:r>
              <a:rPr lang="en-US" dirty="0" err="1"/>
              <a:t>geçer</a:t>
            </a:r>
            <a:r>
              <a:rPr lang="en-US" dirty="0"/>
              <a:t> (Allergan)</a:t>
            </a:r>
          </a:p>
          <a:p>
            <a:r>
              <a:rPr lang="en-US" dirty="0" err="1"/>
              <a:t>İşlem</a:t>
            </a:r>
            <a:r>
              <a:rPr lang="en-US" dirty="0"/>
              <a:t> </a:t>
            </a:r>
            <a:r>
              <a:rPr lang="en-US" dirty="0" err="1"/>
              <a:t>sonrası</a:t>
            </a:r>
            <a:r>
              <a:rPr lang="en-US" dirty="0"/>
              <a:t> </a:t>
            </a:r>
            <a:r>
              <a:rPr lang="en-US" dirty="0" err="1"/>
              <a:t>kaşıntı</a:t>
            </a:r>
            <a:r>
              <a:rPr lang="en-US" dirty="0"/>
              <a:t> </a:t>
            </a:r>
            <a:r>
              <a:rPr lang="en-US" dirty="0" err="1"/>
              <a:t>olabilir</a:t>
            </a:r>
            <a:r>
              <a:rPr lang="en-US" dirty="0"/>
              <a:t>, </a:t>
            </a:r>
            <a:r>
              <a:rPr lang="en-US" dirty="0" err="1"/>
              <a:t>geçicidir</a:t>
            </a:r>
            <a:endParaRPr lang="en-US" dirty="0"/>
          </a:p>
          <a:p>
            <a:r>
              <a:rPr lang="en-US" dirty="0" err="1"/>
              <a:t>Ödem</a:t>
            </a:r>
            <a:r>
              <a:rPr lang="en-US" dirty="0"/>
              <a:t> </a:t>
            </a:r>
            <a:r>
              <a:rPr lang="en-US" dirty="0" err="1"/>
              <a:t>ve</a:t>
            </a:r>
            <a:r>
              <a:rPr lang="en-US" dirty="0"/>
              <a:t> </a:t>
            </a:r>
            <a:r>
              <a:rPr lang="en-US" dirty="0" err="1"/>
              <a:t>kızarıklıklar</a:t>
            </a:r>
            <a:r>
              <a:rPr lang="en-US" dirty="0"/>
              <a:t> </a:t>
            </a:r>
            <a:r>
              <a:rPr lang="en-US" dirty="0" err="1"/>
              <a:t>geçene</a:t>
            </a:r>
            <a:r>
              <a:rPr lang="en-US" dirty="0"/>
              <a:t> </a:t>
            </a:r>
            <a:r>
              <a:rPr lang="en-US" dirty="0" err="1"/>
              <a:t>kadar</a:t>
            </a:r>
            <a:r>
              <a:rPr lang="en-US" dirty="0"/>
              <a:t> </a:t>
            </a:r>
            <a:r>
              <a:rPr lang="en-US" dirty="0" err="1"/>
              <a:t>güneşe</a:t>
            </a:r>
            <a:r>
              <a:rPr lang="en-US" dirty="0"/>
              <a:t> </a:t>
            </a:r>
            <a:r>
              <a:rPr lang="en-US" dirty="0" err="1"/>
              <a:t>çıkmamak</a:t>
            </a:r>
            <a:r>
              <a:rPr lang="en-US" dirty="0"/>
              <a:t> </a:t>
            </a:r>
            <a:r>
              <a:rPr lang="en-US" dirty="0" err="1"/>
              <a:t>gerekir</a:t>
            </a:r>
            <a:r>
              <a:rPr lang="en-US" dirty="0"/>
              <a:t> (2 </a:t>
            </a:r>
            <a:r>
              <a:rPr lang="en-US" dirty="0" err="1"/>
              <a:t>gün</a:t>
            </a:r>
            <a:r>
              <a:rPr lang="en-US" dirty="0"/>
              <a:t>), </a:t>
            </a:r>
            <a:r>
              <a:rPr lang="en-US" dirty="0" err="1"/>
              <a:t>gerekirse</a:t>
            </a:r>
            <a:r>
              <a:rPr lang="en-US" dirty="0"/>
              <a:t> </a:t>
            </a:r>
            <a:r>
              <a:rPr lang="en-US" dirty="0" err="1"/>
              <a:t>Bepanthene</a:t>
            </a:r>
            <a:r>
              <a:rPr lang="en-US" dirty="0"/>
              <a:t> </a:t>
            </a:r>
            <a:r>
              <a:rPr lang="en-US" dirty="0" err="1"/>
              <a:t>krem</a:t>
            </a:r>
            <a:r>
              <a:rPr lang="en-US" dirty="0"/>
              <a:t> </a:t>
            </a:r>
            <a:r>
              <a:rPr lang="en-US" dirty="0" err="1"/>
              <a:t>kullanılır</a:t>
            </a:r>
            <a:endParaRPr lang="en-US" dirty="0"/>
          </a:p>
          <a:p>
            <a:r>
              <a:rPr lang="en-US" dirty="0" err="1"/>
              <a:t>Sigara</a:t>
            </a:r>
            <a:r>
              <a:rPr lang="en-US" dirty="0"/>
              <a:t> 1 </a:t>
            </a:r>
            <a:r>
              <a:rPr lang="en-US" dirty="0" err="1"/>
              <a:t>saat</a:t>
            </a:r>
            <a:r>
              <a:rPr lang="en-US" dirty="0"/>
              <a:t> </a:t>
            </a:r>
            <a:r>
              <a:rPr lang="en-US" dirty="0" err="1"/>
              <a:t>önce</a:t>
            </a:r>
            <a:r>
              <a:rPr lang="en-US" dirty="0"/>
              <a:t> 3 </a:t>
            </a:r>
            <a:r>
              <a:rPr lang="en-US" dirty="0" err="1"/>
              <a:t>saat</a:t>
            </a:r>
            <a:r>
              <a:rPr lang="en-US" dirty="0"/>
              <a:t> </a:t>
            </a:r>
            <a:r>
              <a:rPr lang="en-US" dirty="0" err="1"/>
              <a:t>sonra</a:t>
            </a:r>
            <a:r>
              <a:rPr lang="en-US" dirty="0"/>
              <a:t> </a:t>
            </a:r>
            <a:r>
              <a:rPr lang="en-US" dirty="0" err="1"/>
              <a:t>içilmemeli</a:t>
            </a:r>
            <a:r>
              <a:rPr lang="en-US" dirty="0"/>
              <a:t>, </a:t>
            </a:r>
            <a:r>
              <a:rPr lang="en-US" dirty="0" err="1"/>
              <a:t>nikotinerjik</a:t>
            </a:r>
            <a:r>
              <a:rPr lang="en-US" dirty="0"/>
              <a:t> </a:t>
            </a:r>
            <a:r>
              <a:rPr lang="en-US" dirty="0" err="1"/>
              <a:t>reseptörler</a:t>
            </a:r>
            <a:r>
              <a:rPr lang="en-US" dirty="0"/>
              <a:t> </a:t>
            </a:r>
            <a:r>
              <a:rPr lang="en-US" dirty="0" err="1"/>
              <a:t>için</a:t>
            </a:r>
            <a:r>
              <a:rPr lang="en-US" dirty="0"/>
              <a:t> </a:t>
            </a:r>
            <a:r>
              <a:rPr lang="en-US" dirty="0" err="1"/>
              <a:t>yarışır</a:t>
            </a:r>
            <a:r>
              <a:rPr lang="en-US" dirty="0"/>
              <a:t> </a:t>
            </a:r>
            <a:r>
              <a:rPr lang="en-US" dirty="0" err="1"/>
              <a:t>ve</a:t>
            </a:r>
            <a:r>
              <a:rPr lang="en-US" dirty="0"/>
              <a:t> </a:t>
            </a:r>
            <a:r>
              <a:rPr lang="en-US" dirty="0" err="1"/>
              <a:t>etkisi</a:t>
            </a:r>
            <a:r>
              <a:rPr lang="en-US" dirty="0"/>
              <a:t> </a:t>
            </a:r>
            <a:r>
              <a:rPr lang="en-US" dirty="0" err="1"/>
              <a:t>azalır</a:t>
            </a:r>
            <a:endParaRPr lang="en-US" dirty="0"/>
          </a:p>
          <a:p>
            <a:r>
              <a:rPr lang="en-US" dirty="0" err="1"/>
              <a:t>Aynı</a:t>
            </a:r>
            <a:r>
              <a:rPr lang="en-US" dirty="0"/>
              <a:t> </a:t>
            </a:r>
            <a:r>
              <a:rPr lang="en-US" dirty="0" err="1"/>
              <a:t>gün</a:t>
            </a:r>
            <a:r>
              <a:rPr lang="en-US" dirty="0"/>
              <a:t> </a:t>
            </a:r>
            <a:r>
              <a:rPr lang="en-US" dirty="0" err="1"/>
              <a:t>yemek</a:t>
            </a:r>
            <a:r>
              <a:rPr lang="en-US" dirty="0"/>
              <a:t> </a:t>
            </a:r>
            <a:r>
              <a:rPr lang="en-US" dirty="0" err="1"/>
              <a:t>yapmamak</a:t>
            </a:r>
            <a:r>
              <a:rPr lang="en-US" dirty="0"/>
              <a:t> </a:t>
            </a:r>
            <a:r>
              <a:rPr lang="en-US" dirty="0" err="1"/>
              <a:t>gerekir</a:t>
            </a:r>
            <a:r>
              <a:rPr lang="en-US" dirty="0"/>
              <a:t> (</a:t>
            </a:r>
            <a:r>
              <a:rPr lang="en-US" dirty="0" err="1"/>
              <a:t>sıcaktan</a:t>
            </a:r>
            <a:r>
              <a:rPr lang="en-US" dirty="0"/>
              <a:t> </a:t>
            </a:r>
            <a:r>
              <a:rPr lang="en-US" dirty="0" err="1"/>
              <a:t>kaçın</a:t>
            </a:r>
            <a:r>
              <a:rPr lang="en-US" dirty="0"/>
              <a:t>, </a:t>
            </a:r>
            <a:r>
              <a:rPr lang="en-US" dirty="0" err="1"/>
              <a:t>Botoks</a:t>
            </a:r>
            <a:r>
              <a:rPr lang="en-US" dirty="0"/>
              <a:t> </a:t>
            </a:r>
            <a:r>
              <a:rPr lang="en-US" dirty="0" err="1"/>
              <a:t>sıcağı</a:t>
            </a:r>
            <a:r>
              <a:rPr lang="en-US" dirty="0"/>
              <a:t> </a:t>
            </a:r>
            <a:r>
              <a:rPr lang="en-US" dirty="0" err="1"/>
              <a:t>sevmez</a:t>
            </a:r>
            <a:r>
              <a:rPr lang="en-US" dirty="0"/>
              <a:t>)</a:t>
            </a:r>
          </a:p>
          <a:p>
            <a:r>
              <a:rPr lang="en-US" dirty="0" err="1"/>
              <a:t>Alkol</a:t>
            </a:r>
            <a:r>
              <a:rPr lang="en-US" dirty="0"/>
              <a:t>, 2 </a:t>
            </a:r>
            <a:r>
              <a:rPr lang="en-US" dirty="0" err="1"/>
              <a:t>gün</a:t>
            </a:r>
            <a:r>
              <a:rPr lang="en-US" dirty="0"/>
              <a:t> </a:t>
            </a:r>
            <a:r>
              <a:rPr lang="en-US" dirty="0" err="1"/>
              <a:t>önceden</a:t>
            </a:r>
            <a:r>
              <a:rPr lang="en-US" dirty="0"/>
              <a:t> </a:t>
            </a:r>
            <a:r>
              <a:rPr lang="en-US" dirty="0" err="1"/>
              <a:t>kesilmelidir</a:t>
            </a:r>
            <a:endParaRPr lang="en-US" dirty="0"/>
          </a:p>
          <a:p>
            <a:r>
              <a:rPr lang="en-US" dirty="0"/>
              <a:t>ASA, NSAİİ (</a:t>
            </a:r>
            <a:r>
              <a:rPr lang="en-US" dirty="0" err="1"/>
              <a:t>kan</a:t>
            </a:r>
            <a:r>
              <a:rPr lang="en-US" dirty="0"/>
              <a:t> </a:t>
            </a:r>
            <a:r>
              <a:rPr lang="en-US" dirty="0" err="1"/>
              <a:t>sulandırıcı</a:t>
            </a:r>
            <a:r>
              <a:rPr lang="en-US" dirty="0"/>
              <a:t> </a:t>
            </a:r>
            <a:r>
              <a:rPr lang="en-US" dirty="0" err="1"/>
              <a:t>ve</a:t>
            </a:r>
            <a:r>
              <a:rPr lang="en-US" dirty="0"/>
              <a:t> </a:t>
            </a:r>
            <a:r>
              <a:rPr lang="en-US" dirty="0" err="1"/>
              <a:t>ağrı</a:t>
            </a:r>
            <a:r>
              <a:rPr lang="en-US" dirty="0"/>
              <a:t> </a:t>
            </a:r>
            <a:r>
              <a:rPr lang="en-US" dirty="0" err="1"/>
              <a:t>kesici</a:t>
            </a:r>
            <a:r>
              <a:rPr lang="en-US" dirty="0"/>
              <a:t> </a:t>
            </a:r>
            <a:r>
              <a:rPr lang="en-US" dirty="0" err="1"/>
              <a:t>ilaçlar</a:t>
            </a:r>
            <a:r>
              <a:rPr lang="en-US" dirty="0"/>
              <a:t>) </a:t>
            </a:r>
            <a:r>
              <a:rPr lang="en-US" dirty="0" err="1"/>
              <a:t>önceden</a:t>
            </a:r>
            <a:r>
              <a:rPr lang="en-US" dirty="0"/>
              <a:t> </a:t>
            </a:r>
            <a:r>
              <a:rPr lang="en-US" dirty="0" err="1"/>
              <a:t>kesilmelidir</a:t>
            </a:r>
            <a:endParaRPr lang="en-US" dirty="0"/>
          </a:p>
          <a:p>
            <a:r>
              <a:rPr lang="en-US" dirty="0" err="1"/>
              <a:t>İşlem</a:t>
            </a:r>
            <a:r>
              <a:rPr lang="en-US" dirty="0"/>
              <a:t> </a:t>
            </a:r>
            <a:r>
              <a:rPr lang="en-US" dirty="0" err="1"/>
              <a:t>sonrası</a:t>
            </a:r>
            <a:r>
              <a:rPr lang="en-US" dirty="0"/>
              <a:t> </a:t>
            </a:r>
            <a:r>
              <a:rPr lang="en-US" dirty="0" err="1"/>
              <a:t>aynı</a:t>
            </a:r>
            <a:r>
              <a:rPr lang="en-US" dirty="0"/>
              <a:t> </a:t>
            </a:r>
            <a:r>
              <a:rPr lang="en-US" dirty="0" err="1"/>
              <a:t>gün</a:t>
            </a:r>
            <a:r>
              <a:rPr lang="en-US" dirty="0"/>
              <a:t> </a:t>
            </a:r>
            <a:r>
              <a:rPr lang="en-US" dirty="0" err="1"/>
              <a:t>başağrısı</a:t>
            </a:r>
            <a:r>
              <a:rPr lang="en-US" dirty="0"/>
              <a:t> </a:t>
            </a:r>
            <a:r>
              <a:rPr lang="en-US" dirty="0" err="1"/>
              <a:t>genellikle</a:t>
            </a:r>
            <a:r>
              <a:rPr lang="en-US" dirty="0"/>
              <a:t> </a:t>
            </a:r>
            <a:r>
              <a:rPr lang="en-US" dirty="0" err="1"/>
              <a:t>olur</a:t>
            </a:r>
            <a:r>
              <a:rPr lang="en-US" dirty="0"/>
              <a:t>, </a:t>
            </a:r>
            <a:r>
              <a:rPr lang="en-US" dirty="0" err="1"/>
              <a:t>ağrıyı</a:t>
            </a:r>
            <a:r>
              <a:rPr lang="en-US" dirty="0"/>
              <a:t> </a:t>
            </a:r>
            <a:r>
              <a:rPr lang="en-US" dirty="0" err="1"/>
              <a:t>geçirmek</a:t>
            </a:r>
            <a:r>
              <a:rPr lang="en-US" dirty="0"/>
              <a:t> </a:t>
            </a:r>
            <a:r>
              <a:rPr lang="en-US" dirty="0" err="1"/>
              <a:t>amacıyla</a:t>
            </a:r>
            <a:r>
              <a:rPr lang="en-US" dirty="0"/>
              <a:t> </a:t>
            </a:r>
            <a:r>
              <a:rPr lang="en-US" dirty="0" err="1"/>
              <a:t>öncelikle</a:t>
            </a:r>
            <a:r>
              <a:rPr lang="en-US" dirty="0"/>
              <a:t> </a:t>
            </a:r>
            <a:r>
              <a:rPr lang="en-US" dirty="0" err="1"/>
              <a:t>parol</a:t>
            </a:r>
            <a:r>
              <a:rPr lang="en-US" dirty="0"/>
              <a:t> tb </a:t>
            </a:r>
            <a:r>
              <a:rPr lang="en-US" dirty="0" err="1"/>
              <a:t>önerilir</a:t>
            </a:r>
            <a:endParaRPr lang="en-US" dirty="0"/>
          </a:p>
          <a:p>
            <a:r>
              <a:rPr lang="en-US" dirty="0" err="1"/>
              <a:t>Botoks</a:t>
            </a:r>
            <a:r>
              <a:rPr lang="en-US" dirty="0"/>
              <a:t> </a:t>
            </a:r>
            <a:r>
              <a:rPr lang="en-US" dirty="0" err="1"/>
              <a:t>sonrası</a:t>
            </a:r>
            <a:r>
              <a:rPr lang="en-US" dirty="0"/>
              <a:t> </a:t>
            </a:r>
            <a:r>
              <a:rPr lang="en-US" dirty="0" err="1"/>
              <a:t>yeşil</a:t>
            </a:r>
            <a:r>
              <a:rPr lang="en-US" dirty="0"/>
              <a:t> </a:t>
            </a:r>
            <a:r>
              <a:rPr lang="en-US" dirty="0" err="1"/>
              <a:t>çay</a:t>
            </a:r>
            <a:r>
              <a:rPr lang="en-US" dirty="0"/>
              <a:t>, E-Vit, Omega 3 </a:t>
            </a:r>
            <a:r>
              <a:rPr lang="en-US" dirty="0" err="1"/>
              <a:t>önerilmez</a:t>
            </a:r>
            <a:endParaRPr lang="en-US" dirty="0"/>
          </a:p>
          <a:p>
            <a:r>
              <a:rPr lang="en-US" dirty="0" err="1"/>
              <a:t>Yapıldığı</a:t>
            </a:r>
            <a:r>
              <a:rPr lang="en-US" dirty="0"/>
              <a:t> </a:t>
            </a:r>
            <a:r>
              <a:rPr lang="en-US" dirty="0" err="1"/>
              <a:t>gün</a:t>
            </a:r>
            <a:r>
              <a:rPr lang="en-US" dirty="0"/>
              <a:t> </a:t>
            </a:r>
            <a:r>
              <a:rPr lang="en-US" dirty="0" err="1"/>
              <a:t>sırt</a:t>
            </a:r>
            <a:r>
              <a:rPr lang="en-US" dirty="0"/>
              <a:t> </a:t>
            </a:r>
            <a:r>
              <a:rPr lang="en-US" dirty="0" err="1"/>
              <a:t>üstü</a:t>
            </a:r>
            <a:r>
              <a:rPr lang="en-US" dirty="0"/>
              <a:t> </a:t>
            </a:r>
            <a:r>
              <a:rPr lang="en-US" dirty="0" err="1"/>
              <a:t>yatılmalıdır</a:t>
            </a:r>
            <a:r>
              <a:rPr lang="en-US" dirty="0"/>
              <a:t> (</a:t>
            </a:r>
            <a:r>
              <a:rPr lang="en-US" dirty="0" err="1"/>
              <a:t>yan</a:t>
            </a:r>
            <a:r>
              <a:rPr lang="en-US" dirty="0"/>
              <a:t> </a:t>
            </a:r>
            <a:r>
              <a:rPr lang="en-US" dirty="0" err="1"/>
              <a:t>veya</a:t>
            </a:r>
            <a:r>
              <a:rPr lang="en-US" dirty="0"/>
              <a:t> </a:t>
            </a:r>
            <a:r>
              <a:rPr lang="en-US" dirty="0" err="1"/>
              <a:t>yüzüstü</a:t>
            </a:r>
            <a:r>
              <a:rPr lang="en-US" dirty="0"/>
              <a:t> </a:t>
            </a:r>
            <a:r>
              <a:rPr lang="en-US" dirty="0" err="1"/>
              <a:t>yatmak</a:t>
            </a:r>
            <a:r>
              <a:rPr lang="en-US" dirty="0"/>
              <a:t> yok, </a:t>
            </a:r>
            <a:r>
              <a:rPr lang="en-US" dirty="0" err="1"/>
              <a:t>botoks</a:t>
            </a:r>
            <a:r>
              <a:rPr lang="en-US" dirty="0"/>
              <a:t> </a:t>
            </a:r>
            <a:r>
              <a:rPr lang="en-US" dirty="0" err="1"/>
              <a:t>yayılır</a:t>
            </a:r>
            <a:r>
              <a:rPr lang="en-US" dirty="0"/>
              <a:t>)</a:t>
            </a:r>
          </a:p>
          <a:p>
            <a:r>
              <a:rPr lang="en-US" dirty="0" err="1"/>
              <a:t>Gebe</a:t>
            </a:r>
            <a:r>
              <a:rPr lang="en-US" dirty="0"/>
              <a:t> </a:t>
            </a:r>
            <a:r>
              <a:rPr lang="en-US" dirty="0" err="1"/>
              <a:t>ve</a:t>
            </a:r>
            <a:r>
              <a:rPr lang="en-US" dirty="0"/>
              <a:t> </a:t>
            </a:r>
            <a:r>
              <a:rPr lang="en-US" dirty="0" err="1"/>
              <a:t>emziren</a:t>
            </a:r>
            <a:r>
              <a:rPr lang="en-US" dirty="0"/>
              <a:t> </a:t>
            </a:r>
            <a:r>
              <a:rPr lang="en-US" dirty="0" err="1"/>
              <a:t>hastalara</a:t>
            </a:r>
            <a:r>
              <a:rPr lang="en-US" dirty="0"/>
              <a:t> </a:t>
            </a:r>
            <a:r>
              <a:rPr lang="en-US" dirty="0" err="1"/>
              <a:t>uygulanmaz</a:t>
            </a:r>
            <a:r>
              <a:rPr lang="en-US" dirty="0"/>
              <a:t> </a:t>
            </a:r>
          </a:p>
          <a:p>
            <a:r>
              <a:rPr lang="en-US" dirty="0"/>
              <a:t>2-3 </a:t>
            </a:r>
            <a:r>
              <a:rPr lang="en-US" dirty="0" err="1"/>
              <a:t>hafta</a:t>
            </a:r>
            <a:r>
              <a:rPr lang="en-US" dirty="0"/>
              <a:t> </a:t>
            </a:r>
            <a:r>
              <a:rPr lang="en-US" dirty="0" err="1"/>
              <a:t>arası</a:t>
            </a:r>
            <a:r>
              <a:rPr lang="en-US" dirty="0"/>
              <a:t> </a:t>
            </a:r>
            <a:r>
              <a:rPr lang="en-US" dirty="0" err="1"/>
              <a:t>kontrol</a:t>
            </a:r>
            <a:r>
              <a:rPr lang="en-US" dirty="0"/>
              <a:t> </a:t>
            </a:r>
            <a:r>
              <a:rPr lang="en-US" dirty="0" err="1"/>
              <a:t>sonrası</a:t>
            </a:r>
            <a:r>
              <a:rPr lang="en-US" dirty="0"/>
              <a:t> </a:t>
            </a:r>
            <a:r>
              <a:rPr lang="en-US" dirty="0" err="1"/>
              <a:t>gerekirse</a:t>
            </a:r>
            <a:r>
              <a:rPr lang="en-US" dirty="0"/>
              <a:t> </a:t>
            </a:r>
            <a:r>
              <a:rPr lang="en-US" dirty="0" err="1"/>
              <a:t>rötuş</a:t>
            </a:r>
            <a:r>
              <a:rPr lang="en-US" dirty="0"/>
              <a:t> </a:t>
            </a:r>
            <a:r>
              <a:rPr lang="en-US" dirty="0" err="1"/>
              <a:t>yapılacaktır</a:t>
            </a:r>
            <a:r>
              <a:rPr lang="en-US" dirty="0"/>
              <a:t>, 30 </a:t>
            </a:r>
            <a:r>
              <a:rPr lang="en-US" dirty="0" err="1"/>
              <a:t>günden</a:t>
            </a:r>
            <a:r>
              <a:rPr lang="en-US" dirty="0"/>
              <a:t> </a:t>
            </a:r>
            <a:r>
              <a:rPr lang="en-US" dirty="0" err="1"/>
              <a:t>önce</a:t>
            </a:r>
            <a:r>
              <a:rPr lang="en-US" dirty="0"/>
              <a:t> </a:t>
            </a:r>
            <a:r>
              <a:rPr lang="en-US" dirty="0" err="1"/>
              <a:t>yapılması</a:t>
            </a:r>
            <a:r>
              <a:rPr lang="en-US" dirty="0"/>
              <a:t> </a:t>
            </a:r>
            <a:r>
              <a:rPr lang="en-US" dirty="0" err="1"/>
              <a:t>gerekir</a:t>
            </a:r>
            <a:br>
              <a:rPr lang="en-US" dirty="0"/>
            </a:br>
            <a:endParaRPr lang="en-TR" dirty="0"/>
          </a:p>
        </p:txBody>
      </p:sp>
    </p:spTree>
    <p:extLst>
      <p:ext uri="{BB962C8B-B14F-4D97-AF65-F5344CB8AC3E}">
        <p14:creationId xmlns:p14="http://schemas.microsoft.com/office/powerpoint/2010/main" val="257496763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A0B60-AE5C-4CFC-707A-761A260ABBE3}"/>
              </a:ext>
            </a:extLst>
          </p:cNvPr>
          <p:cNvSpPr>
            <a:spLocks noGrp="1"/>
          </p:cNvSpPr>
          <p:nvPr>
            <p:ph type="title"/>
          </p:nvPr>
        </p:nvSpPr>
        <p:spPr/>
        <p:txBody>
          <a:bodyPr/>
          <a:lstStyle/>
          <a:p>
            <a:endParaRPr lang="en-TR"/>
          </a:p>
        </p:txBody>
      </p:sp>
      <p:pic>
        <p:nvPicPr>
          <p:cNvPr id="5" name="Content Placeholder 4" descr="A picture containing text, person&#10;&#10;Description automatically generated">
            <a:extLst>
              <a:ext uri="{FF2B5EF4-FFF2-40B4-BE49-F238E27FC236}">
                <a16:creationId xmlns:a16="http://schemas.microsoft.com/office/drawing/2014/main" id="{1D55614F-9B2B-F3BD-D7F8-6872BCDC19B9}"/>
              </a:ext>
            </a:extLst>
          </p:cNvPr>
          <p:cNvPicPr>
            <a:picLocks noGrp="1" noChangeAspect="1"/>
          </p:cNvPicPr>
          <p:nvPr>
            <p:ph idx="1"/>
          </p:nvPr>
        </p:nvPicPr>
        <p:blipFill rotWithShape="1">
          <a:blip r:embed="rId2"/>
          <a:srcRect b="5235"/>
          <a:stretch/>
        </p:blipFill>
        <p:spPr>
          <a:xfrm>
            <a:off x="1661372" y="239316"/>
            <a:ext cx="8540432" cy="6070044"/>
          </a:xfrm>
        </p:spPr>
      </p:pic>
    </p:spTree>
    <p:extLst>
      <p:ext uri="{BB962C8B-B14F-4D97-AF65-F5344CB8AC3E}">
        <p14:creationId xmlns:p14="http://schemas.microsoft.com/office/powerpoint/2010/main" val="316963993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xt&#10;&#10;Description automatically generated">
            <a:extLst>
              <a:ext uri="{FF2B5EF4-FFF2-40B4-BE49-F238E27FC236}">
                <a16:creationId xmlns:a16="http://schemas.microsoft.com/office/drawing/2014/main" id="{4154711D-3888-428E-5E6E-B9783BDF1A5E}"/>
              </a:ext>
            </a:extLst>
          </p:cNvPr>
          <p:cNvPicPr>
            <a:picLocks noChangeAspect="1"/>
          </p:cNvPicPr>
          <p:nvPr/>
        </p:nvPicPr>
        <p:blipFill>
          <a:blip r:embed="rId2"/>
          <a:stretch>
            <a:fillRect/>
          </a:stretch>
        </p:blipFill>
        <p:spPr>
          <a:xfrm>
            <a:off x="2346532" y="-47160"/>
            <a:ext cx="7550503" cy="6905160"/>
          </a:xfrm>
          <a:prstGeom prst="rect">
            <a:avLst/>
          </a:prstGeom>
        </p:spPr>
      </p:pic>
      <p:sp>
        <p:nvSpPr>
          <p:cNvPr id="9" name="Content Placeholder 8">
            <a:extLst>
              <a:ext uri="{FF2B5EF4-FFF2-40B4-BE49-F238E27FC236}">
                <a16:creationId xmlns:a16="http://schemas.microsoft.com/office/drawing/2014/main" id="{080980C6-74C5-C4EE-DA0E-B84E85A6081E}"/>
              </a:ext>
            </a:extLst>
          </p:cNvPr>
          <p:cNvSpPr>
            <a:spLocks noGrp="1"/>
          </p:cNvSpPr>
          <p:nvPr>
            <p:ph idx="1"/>
          </p:nvPr>
        </p:nvSpPr>
        <p:spPr/>
        <p:txBody>
          <a:bodyPr/>
          <a:lstStyle/>
          <a:p>
            <a:endParaRPr lang="en-TR"/>
          </a:p>
        </p:txBody>
      </p:sp>
    </p:spTree>
    <p:extLst>
      <p:ext uri="{BB962C8B-B14F-4D97-AF65-F5344CB8AC3E}">
        <p14:creationId xmlns:p14="http://schemas.microsoft.com/office/powerpoint/2010/main" val="410115983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3B43E-8FDA-E49F-0E26-AE84B8574D74}"/>
              </a:ext>
            </a:extLst>
          </p:cNvPr>
          <p:cNvSpPr>
            <a:spLocks noGrp="1"/>
          </p:cNvSpPr>
          <p:nvPr>
            <p:ph type="title"/>
          </p:nvPr>
        </p:nvSpPr>
        <p:spPr/>
        <p:txBody>
          <a:bodyPr/>
          <a:lstStyle/>
          <a:p>
            <a:endParaRPr lang="en-TR"/>
          </a:p>
        </p:txBody>
      </p:sp>
      <p:pic>
        <p:nvPicPr>
          <p:cNvPr id="5" name="Content Placeholder 4" descr="A picture containing text, ape, primate, looking&#10;&#10;Description automatically generated">
            <a:extLst>
              <a:ext uri="{FF2B5EF4-FFF2-40B4-BE49-F238E27FC236}">
                <a16:creationId xmlns:a16="http://schemas.microsoft.com/office/drawing/2014/main" id="{216E0BF4-C04E-F94D-1D74-CCB6A888C5BA}"/>
              </a:ext>
            </a:extLst>
          </p:cNvPr>
          <p:cNvPicPr>
            <a:picLocks noGrp="1" noChangeAspect="1"/>
          </p:cNvPicPr>
          <p:nvPr>
            <p:ph idx="1"/>
          </p:nvPr>
        </p:nvPicPr>
        <p:blipFill>
          <a:blip r:embed="rId2"/>
          <a:stretch>
            <a:fillRect/>
          </a:stretch>
        </p:blipFill>
        <p:spPr>
          <a:xfrm>
            <a:off x="1149402" y="842682"/>
            <a:ext cx="9893195" cy="5540189"/>
          </a:xfrm>
        </p:spPr>
      </p:pic>
    </p:spTree>
    <p:extLst>
      <p:ext uri="{BB962C8B-B14F-4D97-AF65-F5344CB8AC3E}">
        <p14:creationId xmlns:p14="http://schemas.microsoft.com/office/powerpoint/2010/main" val="29906373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6A8DB-D556-E8B1-7FE1-CF08009657AB}"/>
              </a:ext>
            </a:extLst>
          </p:cNvPr>
          <p:cNvSpPr>
            <a:spLocks noGrp="1"/>
          </p:cNvSpPr>
          <p:nvPr>
            <p:ph type="title"/>
          </p:nvPr>
        </p:nvSpPr>
        <p:spPr/>
        <p:txBody>
          <a:bodyPr/>
          <a:lstStyle/>
          <a:p>
            <a:endParaRPr lang="en-TR"/>
          </a:p>
        </p:txBody>
      </p:sp>
      <p:pic>
        <p:nvPicPr>
          <p:cNvPr id="9" name="Content Placeholder 8" descr="A person with a mustache&#10;&#10;Description automatically generated with low confidence">
            <a:extLst>
              <a:ext uri="{FF2B5EF4-FFF2-40B4-BE49-F238E27FC236}">
                <a16:creationId xmlns:a16="http://schemas.microsoft.com/office/drawing/2014/main" id="{F4BE1EB6-74F9-5D57-DEA4-DD75A9D6E086}"/>
              </a:ext>
            </a:extLst>
          </p:cNvPr>
          <p:cNvPicPr>
            <a:picLocks noGrp="1" noChangeAspect="1"/>
          </p:cNvPicPr>
          <p:nvPr>
            <p:ph idx="1"/>
          </p:nvPr>
        </p:nvPicPr>
        <p:blipFill>
          <a:blip r:embed="rId2"/>
          <a:stretch>
            <a:fillRect/>
          </a:stretch>
        </p:blipFill>
        <p:spPr>
          <a:xfrm>
            <a:off x="514156" y="878542"/>
            <a:ext cx="11163688" cy="5705885"/>
          </a:xfrm>
        </p:spPr>
      </p:pic>
    </p:spTree>
    <p:extLst>
      <p:ext uri="{BB962C8B-B14F-4D97-AF65-F5344CB8AC3E}">
        <p14:creationId xmlns:p14="http://schemas.microsoft.com/office/powerpoint/2010/main" val="14201607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a:extLst>
              <a:ext uri="{FF2B5EF4-FFF2-40B4-BE49-F238E27FC236}">
                <a16:creationId xmlns:a16="http://schemas.microsoft.com/office/drawing/2014/main" id="{D3249067-5ADC-C238-58F7-52FA1B461C6D}"/>
              </a:ext>
            </a:extLst>
          </p:cNvPr>
          <p:cNvPicPr>
            <a:picLocks noGrp="1" noChangeAspect="1"/>
          </p:cNvPicPr>
          <p:nvPr>
            <p:ph idx="1"/>
          </p:nvPr>
        </p:nvPicPr>
        <p:blipFill>
          <a:blip r:embed="rId2"/>
          <a:stretch>
            <a:fillRect/>
          </a:stretch>
        </p:blipFill>
        <p:spPr>
          <a:xfrm>
            <a:off x="838200" y="1027906"/>
            <a:ext cx="10515600" cy="5031744"/>
          </a:xfrm>
          <a:prstGeom prst="rect">
            <a:avLst/>
          </a:prstGeom>
        </p:spPr>
      </p:pic>
    </p:spTree>
    <p:extLst>
      <p:ext uri="{BB962C8B-B14F-4D97-AF65-F5344CB8AC3E}">
        <p14:creationId xmlns:p14="http://schemas.microsoft.com/office/powerpoint/2010/main" val="18518833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EFC87-923B-CF8D-506E-A8C9CED37612}"/>
              </a:ext>
            </a:extLst>
          </p:cNvPr>
          <p:cNvSpPr>
            <a:spLocks noGrp="1"/>
          </p:cNvSpPr>
          <p:nvPr>
            <p:ph type="title"/>
          </p:nvPr>
        </p:nvSpPr>
        <p:spPr>
          <a:xfrm>
            <a:off x="685801" y="529166"/>
            <a:ext cx="10131425" cy="1075267"/>
          </a:xfrm>
        </p:spPr>
        <p:txBody>
          <a:bodyPr>
            <a:noAutofit/>
          </a:bodyPr>
          <a:lstStyle/>
          <a:p>
            <a:r>
              <a:rPr lang="en-US" dirty="0"/>
              <a:t>PREPARATLAR</a:t>
            </a:r>
            <a:br>
              <a:rPr lang="en-US" sz="2800" dirty="0"/>
            </a:br>
            <a:r>
              <a:rPr lang="en-US" sz="2800" dirty="0" err="1"/>
              <a:t>Onabotulinumtoxin</a:t>
            </a:r>
            <a:r>
              <a:rPr lang="en-US" sz="2800" dirty="0"/>
              <a:t>-A (BNTA- ONA)</a:t>
            </a:r>
            <a:br>
              <a:rPr lang="en-US" sz="2800" dirty="0"/>
            </a:br>
            <a:br>
              <a:rPr lang="en-US" sz="2800" dirty="0"/>
            </a:br>
            <a:endParaRPr lang="en-TR" sz="2800" dirty="0"/>
          </a:p>
        </p:txBody>
      </p:sp>
      <p:sp>
        <p:nvSpPr>
          <p:cNvPr id="3" name="Content Placeholder 2">
            <a:extLst>
              <a:ext uri="{FF2B5EF4-FFF2-40B4-BE49-F238E27FC236}">
                <a16:creationId xmlns:a16="http://schemas.microsoft.com/office/drawing/2014/main" id="{39854790-A923-593E-AA91-53D126933F5C}"/>
              </a:ext>
            </a:extLst>
          </p:cNvPr>
          <p:cNvSpPr>
            <a:spLocks noGrp="1"/>
          </p:cNvSpPr>
          <p:nvPr>
            <p:ph idx="1"/>
          </p:nvPr>
        </p:nvSpPr>
        <p:spPr>
          <a:xfrm>
            <a:off x="685801" y="1604433"/>
            <a:ext cx="10131425" cy="5162127"/>
          </a:xfrm>
        </p:spPr>
        <p:txBody>
          <a:bodyPr>
            <a:normAutofit/>
          </a:bodyPr>
          <a:lstStyle/>
          <a:p>
            <a:r>
              <a:rPr lang="en-US" sz="2000" dirty="0"/>
              <a:t>ALLERGAN 100İÜ   </a:t>
            </a:r>
          </a:p>
          <a:p>
            <a:pPr lvl="1"/>
            <a:r>
              <a:rPr lang="en-US" sz="1800" dirty="0" err="1"/>
              <a:t>Etkisi</a:t>
            </a:r>
            <a:r>
              <a:rPr lang="en-US" sz="1800" dirty="0"/>
              <a:t>  </a:t>
            </a:r>
            <a:r>
              <a:rPr lang="en-US" sz="1800" dirty="0" err="1"/>
              <a:t>çabuk</a:t>
            </a:r>
            <a:r>
              <a:rPr lang="en-US" sz="1800" dirty="0"/>
              <a:t> </a:t>
            </a:r>
            <a:r>
              <a:rPr lang="en-US" sz="1800" dirty="0" err="1"/>
              <a:t>başlar</a:t>
            </a:r>
            <a:endParaRPr lang="en-US" sz="1800" dirty="0"/>
          </a:p>
          <a:p>
            <a:pPr lvl="1"/>
            <a:r>
              <a:rPr lang="en-US" sz="1800" dirty="0" err="1"/>
              <a:t>Etkisi</a:t>
            </a:r>
            <a:r>
              <a:rPr lang="en-US" sz="1800" dirty="0"/>
              <a:t> </a:t>
            </a:r>
            <a:r>
              <a:rPr lang="en-US" sz="1800" dirty="0" err="1"/>
              <a:t>daha</a:t>
            </a:r>
            <a:r>
              <a:rPr lang="en-US" sz="1800" dirty="0"/>
              <a:t> </a:t>
            </a:r>
            <a:r>
              <a:rPr lang="en-US" sz="1800" dirty="0" err="1"/>
              <a:t>kısa</a:t>
            </a:r>
            <a:r>
              <a:rPr lang="en-US" sz="1800" dirty="0"/>
              <a:t> </a:t>
            </a:r>
            <a:r>
              <a:rPr lang="en-US" sz="1800" dirty="0" err="1"/>
              <a:t>sürer</a:t>
            </a:r>
            <a:r>
              <a:rPr lang="en-US" sz="1800" dirty="0"/>
              <a:t>, </a:t>
            </a:r>
            <a:r>
              <a:rPr lang="en-US" sz="1800" dirty="0" err="1"/>
              <a:t>yılda</a:t>
            </a:r>
            <a:r>
              <a:rPr lang="en-US" sz="1800" dirty="0"/>
              <a:t> 3 </a:t>
            </a:r>
            <a:r>
              <a:rPr lang="en-US" sz="1800" dirty="0" err="1"/>
              <a:t>defa</a:t>
            </a:r>
            <a:endParaRPr lang="en-US" sz="1800" dirty="0"/>
          </a:p>
          <a:p>
            <a:pPr lvl="1"/>
            <a:r>
              <a:rPr lang="en-US" sz="1800" dirty="0" err="1"/>
              <a:t>Direnç</a:t>
            </a:r>
            <a:r>
              <a:rPr lang="en-US" sz="1800" dirty="0"/>
              <a:t> </a:t>
            </a:r>
            <a:r>
              <a:rPr lang="en-US" sz="1800" dirty="0" err="1"/>
              <a:t>gelişimi</a:t>
            </a:r>
            <a:r>
              <a:rPr lang="en-US" sz="1800" dirty="0"/>
              <a:t> </a:t>
            </a:r>
            <a:r>
              <a:rPr lang="en-US" sz="1800" dirty="0" err="1"/>
              <a:t>ile</a:t>
            </a:r>
            <a:r>
              <a:rPr lang="en-US" sz="1800" dirty="0"/>
              <a:t> </a:t>
            </a:r>
            <a:r>
              <a:rPr lang="en-US" sz="1800" dirty="0" err="1"/>
              <a:t>sık</a:t>
            </a:r>
            <a:r>
              <a:rPr lang="en-US" sz="1800" dirty="0"/>
              <a:t> </a:t>
            </a:r>
            <a:r>
              <a:rPr lang="en-US" sz="1800" dirty="0" err="1"/>
              <a:t>karşılaşılır</a:t>
            </a:r>
            <a:endParaRPr lang="en-US" sz="1800" dirty="0"/>
          </a:p>
          <a:p>
            <a:pPr lvl="1"/>
            <a:r>
              <a:rPr lang="en-US" sz="1800" dirty="0"/>
              <a:t>Radial </a:t>
            </a:r>
            <a:r>
              <a:rPr lang="en-US" sz="1800" dirty="0" err="1"/>
              <a:t>yayılım</a:t>
            </a:r>
            <a:r>
              <a:rPr lang="en-US" sz="1800" dirty="0"/>
              <a:t> </a:t>
            </a:r>
            <a:r>
              <a:rPr lang="en-US" sz="1800" dirty="0" err="1"/>
              <a:t>yarıçapı</a:t>
            </a:r>
            <a:r>
              <a:rPr lang="en-US" sz="1800" dirty="0"/>
              <a:t> </a:t>
            </a:r>
            <a:r>
              <a:rPr lang="en-US" sz="1800" dirty="0" err="1"/>
              <a:t>daha</a:t>
            </a:r>
            <a:r>
              <a:rPr lang="en-US" sz="1800" dirty="0"/>
              <a:t> </a:t>
            </a:r>
            <a:r>
              <a:rPr lang="en-US" sz="1800" dirty="0" err="1"/>
              <a:t>küçük</a:t>
            </a:r>
            <a:r>
              <a:rPr lang="en-US" sz="1800" dirty="0"/>
              <a:t> </a:t>
            </a:r>
            <a:r>
              <a:rPr lang="en-US" sz="1800" dirty="0" err="1"/>
              <a:t>olduğu</a:t>
            </a:r>
            <a:r>
              <a:rPr lang="en-US" sz="1800" dirty="0"/>
              <a:t> </a:t>
            </a:r>
            <a:r>
              <a:rPr lang="en-US" sz="1800" dirty="0" err="1"/>
              <a:t>için</a:t>
            </a:r>
            <a:r>
              <a:rPr lang="en-US" sz="1800" dirty="0"/>
              <a:t> </a:t>
            </a:r>
            <a:r>
              <a:rPr lang="en-US" sz="1800" dirty="0" err="1"/>
              <a:t>riskli</a:t>
            </a:r>
            <a:r>
              <a:rPr lang="en-US" sz="1800" dirty="0"/>
              <a:t> </a:t>
            </a:r>
            <a:r>
              <a:rPr lang="en-US" sz="1800" dirty="0" err="1"/>
              <a:t>bölgelerde</a:t>
            </a:r>
            <a:r>
              <a:rPr lang="en-US" sz="1800" dirty="0"/>
              <a:t> </a:t>
            </a:r>
            <a:r>
              <a:rPr lang="en-US" sz="1800" dirty="0" err="1"/>
              <a:t>daha</a:t>
            </a:r>
            <a:r>
              <a:rPr lang="en-US" sz="1800" dirty="0"/>
              <a:t> </a:t>
            </a:r>
            <a:r>
              <a:rPr lang="en-US" sz="1800" dirty="0" err="1"/>
              <a:t>faydalı</a:t>
            </a:r>
            <a:r>
              <a:rPr lang="en-US" sz="1800" dirty="0"/>
              <a:t> (</a:t>
            </a:r>
            <a:r>
              <a:rPr lang="en-US" sz="1800" dirty="0" err="1"/>
              <a:t>kaş</a:t>
            </a:r>
            <a:r>
              <a:rPr lang="en-US" sz="1800" dirty="0"/>
              <a:t> </a:t>
            </a:r>
            <a:r>
              <a:rPr lang="en-US" sz="1800" dirty="0" err="1"/>
              <a:t>kaldırma</a:t>
            </a:r>
            <a:r>
              <a:rPr lang="en-US" sz="1800" dirty="0"/>
              <a:t>, </a:t>
            </a:r>
            <a:r>
              <a:rPr lang="en-US" sz="1800" dirty="0" err="1"/>
              <a:t>dudak</a:t>
            </a:r>
            <a:r>
              <a:rPr lang="en-US" sz="1800" dirty="0"/>
              <a:t> </a:t>
            </a:r>
            <a:r>
              <a:rPr lang="en-US" sz="1800" dirty="0" err="1"/>
              <a:t>üstündeki</a:t>
            </a:r>
            <a:r>
              <a:rPr lang="en-US" sz="1800" dirty="0"/>
              <a:t> </a:t>
            </a:r>
            <a:r>
              <a:rPr lang="en-US" sz="1800" dirty="0" err="1"/>
              <a:t>barkod</a:t>
            </a:r>
            <a:r>
              <a:rPr lang="en-US" sz="1800" dirty="0"/>
              <a:t> </a:t>
            </a:r>
            <a:r>
              <a:rPr lang="en-US" sz="1800" dirty="0" err="1"/>
              <a:t>çizgileri</a:t>
            </a:r>
            <a:r>
              <a:rPr lang="en-US" sz="1800" dirty="0"/>
              <a:t>)</a:t>
            </a:r>
          </a:p>
          <a:p>
            <a:endParaRPr lang="en-TR" sz="2000" dirty="0"/>
          </a:p>
        </p:txBody>
      </p:sp>
      <p:pic>
        <p:nvPicPr>
          <p:cNvPr id="4" name="Picture 2" descr="C:\Users\DELL\Desktop\BotoxDysportSanDiego.png">
            <a:extLst>
              <a:ext uri="{FF2B5EF4-FFF2-40B4-BE49-F238E27FC236}">
                <a16:creationId xmlns:a16="http://schemas.microsoft.com/office/drawing/2014/main" id="{AB862253-7ABA-F92A-3581-D6FF986EFA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9352"/>
          <a:stretch/>
        </p:blipFill>
        <p:spPr bwMode="auto">
          <a:xfrm>
            <a:off x="8240018" y="156209"/>
            <a:ext cx="2577208" cy="4064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03972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91499-59A6-B1C0-4604-9D4F8A1FB161}"/>
              </a:ext>
            </a:extLst>
          </p:cNvPr>
          <p:cNvSpPr>
            <a:spLocks noGrp="1"/>
          </p:cNvSpPr>
          <p:nvPr>
            <p:ph type="title"/>
          </p:nvPr>
        </p:nvSpPr>
        <p:spPr/>
        <p:txBody>
          <a:bodyPr>
            <a:normAutofit fontScale="90000"/>
          </a:bodyPr>
          <a:lstStyle/>
          <a:p>
            <a:r>
              <a:rPr lang="en-US" dirty="0"/>
              <a:t>PREPARATLAR</a:t>
            </a:r>
            <a:br>
              <a:rPr lang="en-US" dirty="0"/>
            </a:br>
            <a:r>
              <a:rPr lang="en-US" sz="2700" dirty="0" err="1"/>
              <a:t>Abobotulinumtoxin</a:t>
            </a:r>
            <a:r>
              <a:rPr lang="en-US" sz="2700" dirty="0"/>
              <a:t>-A (BNTA-ABO)</a:t>
            </a:r>
            <a:br>
              <a:rPr lang="en-US" sz="2700" dirty="0"/>
            </a:br>
            <a:br>
              <a:rPr lang="en-US" sz="2700" dirty="0"/>
            </a:br>
            <a:endParaRPr lang="en-TR" dirty="0"/>
          </a:p>
        </p:txBody>
      </p:sp>
      <p:sp>
        <p:nvSpPr>
          <p:cNvPr id="3" name="Content Placeholder 2">
            <a:extLst>
              <a:ext uri="{FF2B5EF4-FFF2-40B4-BE49-F238E27FC236}">
                <a16:creationId xmlns:a16="http://schemas.microsoft.com/office/drawing/2014/main" id="{83B4745C-5797-758C-D379-76187884E179}"/>
              </a:ext>
            </a:extLst>
          </p:cNvPr>
          <p:cNvSpPr>
            <a:spLocks noGrp="1"/>
          </p:cNvSpPr>
          <p:nvPr>
            <p:ph idx="1"/>
          </p:nvPr>
        </p:nvSpPr>
        <p:spPr>
          <a:xfrm>
            <a:off x="685801" y="1524001"/>
            <a:ext cx="10131425" cy="5071872"/>
          </a:xfrm>
        </p:spPr>
        <p:txBody>
          <a:bodyPr>
            <a:normAutofit/>
          </a:bodyPr>
          <a:lstStyle/>
          <a:p>
            <a:r>
              <a:rPr lang="en-US" sz="2400" dirty="0"/>
              <a:t>DYSPORT 500İÜ  </a:t>
            </a:r>
          </a:p>
          <a:p>
            <a:pPr lvl="1"/>
            <a:r>
              <a:rPr lang="en-US" sz="2000" dirty="0" err="1"/>
              <a:t>Etkisi</a:t>
            </a:r>
            <a:r>
              <a:rPr lang="en-US" sz="2000" dirty="0"/>
              <a:t> </a:t>
            </a:r>
            <a:r>
              <a:rPr lang="en-US" sz="2000" dirty="0" err="1"/>
              <a:t>daha</a:t>
            </a:r>
            <a:r>
              <a:rPr lang="en-US" sz="2000" dirty="0"/>
              <a:t> </a:t>
            </a:r>
            <a:r>
              <a:rPr lang="en-US" sz="2000" dirty="0" err="1"/>
              <a:t>geç</a:t>
            </a:r>
            <a:r>
              <a:rPr lang="en-US" sz="2000" dirty="0"/>
              <a:t> </a:t>
            </a:r>
            <a:r>
              <a:rPr lang="en-US" sz="2000" dirty="0" err="1"/>
              <a:t>başlar</a:t>
            </a:r>
            <a:endParaRPr lang="en-US" sz="2000" dirty="0"/>
          </a:p>
          <a:p>
            <a:pPr lvl="1"/>
            <a:r>
              <a:rPr lang="en-US" sz="2000" dirty="0" err="1"/>
              <a:t>Etkisi</a:t>
            </a:r>
            <a:r>
              <a:rPr lang="en-US" sz="2000" dirty="0"/>
              <a:t> </a:t>
            </a:r>
            <a:r>
              <a:rPr lang="en-US" sz="2000" dirty="0" err="1"/>
              <a:t>daha</a:t>
            </a:r>
            <a:r>
              <a:rPr lang="en-US" sz="2000" dirty="0"/>
              <a:t> </a:t>
            </a:r>
            <a:r>
              <a:rPr lang="en-US" sz="2000" dirty="0" err="1"/>
              <a:t>uzun</a:t>
            </a:r>
            <a:r>
              <a:rPr lang="en-US" sz="2000" dirty="0"/>
              <a:t> </a:t>
            </a:r>
            <a:r>
              <a:rPr lang="en-US" sz="2000" dirty="0" err="1"/>
              <a:t>sürer</a:t>
            </a:r>
            <a:r>
              <a:rPr lang="en-US" sz="2000" dirty="0"/>
              <a:t>, </a:t>
            </a:r>
            <a:r>
              <a:rPr lang="en-US" sz="2000" dirty="0" err="1"/>
              <a:t>yılda</a:t>
            </a:r>
            <a:r>
              <a:rPr lang="en-US" sz="2000" dirty="0"/>
              <a:t> 2 </a:t>
            </a:r>
            <a:r>
              <a:rPr lang="en-US" sz="2000" dirty="0" err="1"/>
              <a:t>defa</a:t>
            </a:r>
            <a:endParaRPr lang="en-US" sz="2000" dirty="0"/>
          </a:p>
          <a:p>
            <a:pPr lvl="1"/>
            <a:r>
              <a:rPr lang="en-US" sz="2000" dirty="0" err="1"/>
              <a:t>Daha</a:t>
            </a:r>
            <a:r>
              <a:rPr lang="en-US" sz="2000" dirty="0"/>
              <a:t> </a:t>
            </a:r>
            <a:r>
              <a:rPr lang="en-US" sz="2000" dirty="0" err="1"/>
              <a:t>geniş</a:t>
            </a:r>
            <a:r>
              <a:rPr lang="en-US" sz="2000" dirty="0"/>
              <a:t> </a:t>
            </a:r>
            <a:r>
              <a:rPr lang="en-US" sz="2000" dirty="0" err="1"/>
              <a:t>alana</a:t>
            </a:r>
            <a:r>
              <a:rPr lang="en-US" sz="2000" dirty="0"/>
              <a:t> </a:t>
            </a:r>
            <a:r>
              <a:rPr lang="en-US" sz="2000" dirty="0" err="1"/>
              <a:t>yayılır</a:t>
            </a:r>
            <a:endParaRPr lang="en-US" sz="2000" dirty="0"/>
          </a:p>
          <a:p>
            <a:pPr lvl="1"/>
            <a:r>
              <a:rPr lang="en-US" sz="2000" dirty="0" err="1"/>
              <a:t>Direnç</a:t>
            </a:r>
            <a:r>
              <a:rPr lang="en-US" sz="2000" dirty="0"/>
              <a:t> </a:t>
            </a:r>
            <a:r>
              <a:rPr lang="en-US" sz="2000" dirty="0" err="1"/>
              <a:t>gelişimi</a:t>
            </a:r>
            <a:r>
              <a:rPr lang="en-US" sz="2000" dirty="0"/>
              <a:t> </a:t>
            </a:r>
            <a:r>
              <a:rPr lang="en-US" sz="2000" dirty="0" err="1"/>
              <a:t>daha</a:t>
            </a:r>
            <a:r>
              <a:rPr lang="en-US" sz="2000" dirty="0"/>
              <a:t> </a:t>
            </a:r>
            <a:r>
              <a:rPr lang="en-US" sz="2000" dirty="0" err="1"/>
              <a:t>azdır</a:t>
            </a:r>
            <a:endParaRPr lang="en-US" sz="2000" dirty="0"/>
          </a:p>
          <a:p>
            <a:pPr lvl="1"/>
            <a:r>
              <a:rPr lang="en-US" sz="2000" dirty="0" err="1"/>
              <a:t>Buzluk</a:t>
            </a:r>
            <a:r>
              <a:rPr lang="en-US" sz="2000" dirty="0"/>
              <a:t> </a:t>
            </a:r>
            <a:r>
              <a:rPr lang="en-US" sz="2000" dirty="0" err="1"/>
              <a:t>gerekli</a:t>
            </a:r>
            <a:r>
              <a:rPr lang="en-US" sz="2000" dirty="0"/>
              <a:t> </a:t>
            </a:r>
            <a:r>
              <a:rPr lang="en-US" sz="2000" dirty="0" err="1"/>
              <a:t>değil</a:t>
            </a:r>
            <a:r>
              <a:rPr lang="en-US" sz="2000" dirty="0"/>
              <a:t>, +2 </a:t>
            </a:r>
            <a:r>
              <a:rPr lang="en-US" sz="2000" dirty="0" err="1"/>
              <a:t>ile</a:t>
            </a:r>
            <a:r>
              <a:rPr lang="en-US" sz="2000" dirty="0"/>
              <a:t> +8 </a:t>
            </a:r>
            <a:r>
              <a:rPr lang="en-US" sz="2000" dirty="0" err="1"/>
              <a:t>sulandırma</a:t>
            </a:r>
            <a:r>
              <a:rPr lang="en-US" sz="2000" dirty="0"/>
              <a:t> </a:t>
            </a:r>
            <a:r>
              <a:rPr lang="en-US" sz="2000" dirty="0" err="1"/>
              <a:t>öncesi</a:t>
            </a:r>
            <a:endParaRPr lang="en-US" sz="2000" dirty="0"/>
          </a:p>
          <a:p>
            <a:pPr lvl="1"/>
            <a:r>
              <a:rPr lang="en-US" sz="2000" dirty="0"/>
              <a:t>4ml </a:t>
            </a:r>
            <a:r>
              <a:rPr lang="en-US" sz="2000" dirty="0" err="1"/>
              <a:t>ile</a:t>
            </a:r>
            <a:r>
              <a:rPr lang="en-US" sz="2000" dirty="0"/>
              <a:t> </a:t>
            </a:r>
            <a:r>
              <a:rPr lang="en-US" sz="2000" dirty="0" err="1"/>
              <a:t>dilüsyon</a:t>
            </a:r>
            <a:r>
              <a:rPr lang="en-US" sz="2000" dirty="0"/>
              <a:t>: 1ml 125Ü, 1dm 12.5Ü, </a:t>
            </a:r>
          </a:p>
          <a:p>
            <a:pPr lvl="1"/>
            <a:r>
              <a:rPr lang="en-US" sz="2000" dirty="0"/>
              <a:t>3.2ml </a:t>
            </a:r>
            <a:r>
              <a:rPr lang="en-US" sz="2000" dirty="0" err="1"/>
              <a:t>ile</a:t>
            </a:r>
            <a:r>
              <a:rPr lang="en-US" sz="2000" dirty="0"/>
              <a:t>  </a:t>
            </a:r>
            <a:r>
              <a:rPr lang="en-US" sz="2000" dirty="0" err="1"/>
              <a:t>dilüsyon</a:t>
            </a:r>
            <a:r>
              <a:rPr lang="en-US" sz="2000" dirty="0"/>
              <a:t>: 1ml 165Ü,  1dm 16Ü, </a:t>
            </a:r>
          </a:p>
          <a:p>
            <a:pPr lvl="1"/>
            <a:r>
              <a:rPr lang="en-US" sz="2000" dirty="0"/>
              <a:t>2.4ml </a:t>
            </a:r>
            <a:r>
              <a:rPr lang="en-US" sz="2000" dirty="0" err="1"/>
              <a:t>ile</a:t>
            </a:r>
            <a:r>
              <a:rPr lang="en-US" sz="2000" dirty="0"/>
              <a:t> </a:t>
            </a:r>
            <a:r>
              <a:rPr lang="en-US" sz="2000" dirty="0" err="1"/>
              <a:t>dilüsyon</a:t>
            </a:r>
            <a:r>
              <a:rPr lang="en-US" sz="2000" dirty="0"/>
              <a:t>: 1ml 200Ü, 1dm 20Ü</a:t>
            </a:r>
          </a:p>
          <a:p>
            <a:pPr marL="0" indent="0">
              <a:buNone/>
            </a:pPr>
            <a:endParaRPr lang="en-TR" sz="2400" dirty="0"/>
          </a:p>
        </p:txBody>
      </p:sp>
      <p:pic>
        <p:nvPicPr>
          <p:cNvPr id="4" name="Picture 2" descr="C:\Users\DELL\Desktop\BotoxDysportSanDiego.png">
            <a:extLst>
              <a:ext uri="{FF2B5EF4-FFF2-40B4-BE49-F238E27FC236}">
                <a16:creationId xmlns:a16="http://schemas.microsoft.com/office/drawing/2014/main" id="{6B91D965-31BF-9947-DEBD-697FBDB7AE1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398"/>
          <a:stretch/>
        </p:blipFill>
        <p:spPr bwMode="auto">
          <a:xfrm>
            <a:off x="7376160" y="91440"/>
            <a:ext cx="4556415" cy="4819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05866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EFC87-923B-CF8D-506E-A8C9CED37612}"/>
              </a:ext>
            </a:extLst>
          </p:cNvPr>
          <p:cNvSpPr>
            <a:spLocks noGrp="1"/>
          </p:cNvSpPr>
          <p:nvPr>
            <p:ph type="title"/>
          </p:nvPr>
        </p:nvSpPr>
        <p:spPr>
          <a:xfrm>
            <a:off x="685801" y="529166"/>
            <a:ext cx="10131425" cy="1075267"/>
          </a:xfrm>
        </p:spPr>
        <p:txBody>
          <a:bodyPr>
            <a:noAutofit/>
          </a:bodyPr>
          <a:lstStyle/>
          <a:p>
            <a:r>
              <a:rPr lang="en-US" dirty="0"/>
              <a:t>PREPARATLAR</a:t>
            </a:r>
            <a:br>
              <a:rPr lang="en-US" sz="2800" dirty="0"/>
            </a:br>
            <a:r>
              <a:rPr lang="en-US" sz="2800" dirty="0" err="1"/>
              <a:t>PRAbotulinumtoxin</a:t>
            </a:r>
            <a:r>
              <a:rPr lang="en-US" sz="2800" dirty="0"/>
              <a:t>-A (BNTA- PRA)</a:t>
            </a:r>
            <a:br>
              <a:rPr lang="en-US" sz="2800" dirty="0"/>
            </a:br>
            <a:br>
              <a:rPr lang="en-US" sz="2800" dirty="0"/>
            </a:br>
            <a:endParaRPr lang="en-TR" sz="2800" dirty="0"/>
          </a:p>
        </p:txBody>
      </p:sp>
      <p:sp>
        <p:nvSpPr>
          <p:cNvPr id="3" name="Content Placeholder 2">
            <a:extLst>
              <a:ext uri="{FF2B5EF4-FFF2-40B4-BE49-F238E27FC236}">
                <a16:creationId xmlns:a16="http://schemas.microsoft.com/office/drawing/2014/main" id="{39854790-A923-593E-AA91-53D126933F5C}"/>
              </a:ext>
            </a:extLst>
          </p:cNvPr>
          <p:cNvSpPr>
            <a:spLocks noGrp="1"/>
          </p:cNvSpPr>
          <p:nvPr>
            <p:ph idx="1"/>
          </p:nvPr>
        </p:nvSpPr>
        <p:spPr>
          <a:xfrm>
            <a:off x="685800" y="2544233"/>
            <a:ext cx="10131425" cy="5162127"/>
          </a:xfrm>
        </p:spPr>
        <p:txBody>
          <a:bodyPr>
            <a:normAutofit/>
          </a:bodyPr>
          <a:lstStyle/>
          <a:p>
            <a:r>
              <a:rPr lang="en-US" sz="2000" dirty="0"/>
              <a:t>NABOTA 100İÜ   </a:t>
            </a:r>
          </a:p>
          <a:p>
            <a:pPr lvl="1"/>
            <a:r>
              <a:rPr lang="en-US" sz="1800" dirty="0" err="1"/>
              <a:t>Etkisi</a:t>
            </a:r>
            <a:r>
              <a:rPr lang="en-US" sz="1800" dirty="0"/>
              <a:t>  </a:t>
            </a:r>
            <a:r>
              <a:rPr lang="en-US" sz="1800" dirty="0" err="1"/>
              <a:t>daha</a:t>
            </a:r>
            <a:r>
              <a:rPr lang="en-US" sz="1800" dirty="0"/>
              <a:t> </a:t>
            </a:r>
            <a:r>
              <a:rPr lang="en-US" sz="1800" dirty="0" err="1"/>
              <a:t>çabuk</a:t>
            </a:r>
            <a:r>
              <a:rPr lang="en-US" sz="1800" dirty="0"/>
              <a:t> </a:t>
            </a:r>
            <a:r>
              <a:rPr lang="en-US" sz="1800" dirty="0" err="1"/>
              <a:t>başlar</a:t>
            </a:r>
            <a:endParaRPr lang="en-US" sz="1800" dirty="0"/>
          </a:p>
          <a:p>
            <a:pPr lvl="1"/>
            <a:r>
              <a:rPr lang="en-US" sz="1800" dirty="0" err="1"/>
              <a:t>Etkisi</a:t>
            </a:r>
            <a:r>
              <a:rPr lang="en-US" sz="1800" dirty="0"/>
              <a:t> </a:t>
            </a:r>
            <a:r>
              <a:rPr lang="en-US" sz="1800" dirty="0" err="1"/>
              <a:t>daha</a:t>
            </a:r>
            <a:r>
              <a:rPr lang="en-US" sz="1800" dirty="0"/>
              <a:t> </a:t>
            </a:r>
            <a:r>
              <a:rPr lang="en-US" sz="1800" dirty="0" err="1"/>
              <a:t>kısa</a:t>
            </a:r>
            <a:r>
              <a:rPr lang="en-US" sz="1800" dirty="0"/>
              <a:t> </a:t>
            </a:r>
            <a:r>
              <a:rPr lang="en-US" sz="1800" dirty="0" err="1"/>
              <a:t>sürer</a:t>
            </a:r>
            <a:r>
              <a:rPr lang="en-US" sz="1800" dirty="0"/>
              <a:t>, </a:t>
            </a:r>
            <a:r>
              <a:rPr lang="en-US" sz="1800" dirty="0" err="1"/>
              <a:t>yılda</a:t>
            </a:r>
            <a:r>
              <a:rPr lang="en-US" sz="1800" dirty="0"/>
              <a:t> 3 </a:t>
            </a:r>
            <a:r>
              <a:rPr lang="en-US" sz="1800" dirty="0" err="1"/>
              <a:t>defa</a:t>
            </a:r>
            <a:endParaRPr lang="en-US" sz="1800" dirty="0"/>
          </a:p>
          <a:p>
            <a:pPr lvl="1"/>
            <a:r>
              <a:rPr lang="en-US" sz="1800" dirty="0"/>
              <a:t>Radial </a:t>
            </a:r>
            <a:r>
              <a:rPr lang="en-US" sz="1800" dirty="0" err="1"/>
              <a:t>yayılım</a:t>
            </a:r>
            <a:r>
              <a:rPr lang="en-US" sz="1800" dirty="0"/>
              <a:t> </a:t>
            </a:r>
            <a:r>
              <a:rPr lang="en-US" sz="1800" dirty="0" err="1"/>
              <a:t>yarıçapı</a:t>
            </a:r>
            <a:r>
              <a:rPr lang="en-US" sz="1800" dirty="0"/>
              <a:t> </a:t>
            </a:r>
            <a:r>
              <a:rPr lang="en-US" sz="1800" dirty="0" err="1"/>
              <a:t>daha</a:t>
            </a:r>
            <a:r>
              <a:rPr lang="en-US" sz="1800" dirty="0"/>
              <a:t> </a:t>
            </a:r>
            <a:r>
              <a:rPr lang="en-US" sz="1800" dirty="0" err="1"/>
              <a:t>küçük</a:t>
            </a:r>
            <a:r>
              <a:rPr lang="en-US" sz="1800" dirty="0"/>
              <a:t> </a:t>
            </a:r>
            <a:r>
              <a:rPr lang="en-US" sz="1800" dirty="0" err="1"/>
              <a:t>olduğu</a:t>
            </a:r>
            <a:r>
              <a:rPr lang="en-US" sz="1800" dirty="0"/>
              <a:t> </a:t>
            </a:r>
            <a:r>
              <a:rPr lang="en-US" sz="1800" dirty="0" err="1"/>
              <a:t>için</a:t>
            </a:r>
            <a:r>
              <a:rPr lang="en-US" sz="1800" dirty="0"/>
              <a:t> </a:t>
            </a:r>
            <a:r>
              <a:rPr lang="en-US" sz="1800" dirty="0" err="1"/>
              <a:t>riskli</a:t>
            </a:r>
            <a:r>
              <a:rPr lang="en-US" sz="1800" dirty="0"/>
              <a:t> </a:t>
            </a:r>
            <a:r>
              <a:rPr lang="en-US" sz="1800" dirty="0" err="1"/>
              <a:t>bölgelerde</a:t>
            </a:r>
            <a:r>
              <a:rPr lang="en-US" sz="1800" dirty="0"/>
              <a:t> </a:t>
            </a:r>
            <a:r>
              <a:rPr lang="en-US" sz="1800" dirty="0" err="1"/>
              <a:t>daha</a:t>
            </a:r>
            <a:r>
              <a:rPr lang="en-US" sz="1800" dirty="0"/>
              <a:t> </a:t>
            </a:r>
            <a:r>
              <a:rPr lang="en-US" sz="1800" dirty="0" err="1"/>
              <a:t>faydalı</a:t>
            </a:r>
            <a:r>
              <a:rPr lang="en-US" sz="1800" dirty="0"/>
              <a:t> (</a:t>
            </a:r>
            <a:r>
              <a:rPr lang="en-US" sz="1800" dirty="0" err="1"/>
              <a:t>kaş</a:t>
            </a:r>
            <a:r>
              <a:rPr lang="en-US" sz="1800" dirty="0"/>
              <a:t> </a:t>
            </a:r>
            <a:r>
              <a:rPr lang="en-US" sz="1800" dirty="0" err="1"/>
              <a:t>kaldırma</a:t>
            </a:r>
            <a:r>
              <a:rPr lang="en-US" sz="1800" dirty="0"/>
              <a:t>, </a:t>
            </a:r>
            <a:r>
              <a:rPr lang="en-US" sz="1800" dirty="0" err="1"/>
              <a:t>dudak</a:t>
            </a:r>
            <a:r>
              <a:rPr lang="en-US" sz="1800" dirty="0"/>
              <a:t> </a:t>
            </a:r>
            <a:r>
              <a:rPr lang="en-US" sz="1800" dirty="0" err="1"/>
              <a:t>üstündeki</a:t>
            </a:r>
            <a:r>
              <a:rPr lang="en-US" sz="1800" dirty="0"/>
              <a:t> </a:t>
            </a:r>
            <a:r>
              <a:rPr lang="en-US" sz="1800" dirty="0" err="1"/>
              <a:t>barkod</a:t>
            </a:r>
            <a:r>
              <a:rPr lang="en-US" sz="1800" dirty="0"/>
              <a:t> </a:t>
            </a:r>
            <a:r>
              <a:rPr lang="en-US" sz="1800" dirty="0" err="1"/>
              <a:t>çizgileri</a:t>
            </a:r>
            <a:r>
              <a:rPr lang="en-US" sz="1800" dirty="0"/>
              <a:t>)</a:t>
            </a:r>
          </a:p>
          <a:p>
            <a:endParaRPr lang="en-TR" sz="2000" dirty="0"/>
          </a:p>
        </p:txBody>
      </p:sp>
      <p:pic>
        <p:nvPicPr>
          <p:cNvPr id="6" name="Picture 5" descr="A bottle of medicine next to a box&#10;&#10;Description automatically generated">
            <a:extLst>
              <a:ext uri="{FF2B5EF4-FFF2-40B4-BE49-F238E27FC236}">
                <a16:creationId xmlns:a16="http://schemas.microsoft.com/office/drawing/2014/main" id="{B4659A02-F895-E6A3-CCF9-E3182FEB18A8}"/>
              </a:ext>
            </a:extLst>
          </p:cNvPr>
          <p:cNvPicPr>
            <a:picLocks noChangeAspect="1"/>
          </p:cNvPicPr>
          <p:nvPr/>
        </p:nvPicPr>
        <p:blipFill>
          <a:blip r:embed="rId2"/>
          <a:stretch>
            <a:fillRect/>
          </a:stretch>
        </p:blipFill>
        <p:spPr>
          <a:xfrm>
            <a:off x="6536612" y="91440"/>
            <a:ext cx="4652088" cy="4176306"/>
          </a:xfrm>
          <a:prstGeom prst="rect">
            <a:avLst/>
          </a:prstGeom>
        </p:spPr>
      </p:pic>
    </p:spTree>
    <p:extLst>
      <p:ext uri="{BB962C8B-B14F-4D97-AF65-F5344CB8AC3E}">
        <p14:creationId xmlns:p14="http://schemas.microsoft.com/office/powerpoint/2010/main" val="22663755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EFC87-923B-CF8D-506E-A8C9CED37612}"/>
              </a:ext>
            </a:extLst>
          </p:cNvPr>
          <p:cNvSpPr>
            <a:spLocks noGrp="1"/>
          </p:cNvSpPr>
          <p:nvPr>
            <p:ph type="title"/>
          </p:nvPr>
        </p:nvSpPr>
        <p:spPr>
          <a:xfrm>
            <a:off x="685801" y="529166"/>
            <a:ext cx="10131425" cy="1075267"/>
          </a:xfrm>
        </p:spPr>
        <p:txBody>
          <a:bodyPr>
            <a:noAutofit/>
          </a:bodyPr>
          <a:lstStyle/>
          <a:p>
            <a:r>
              <a:rPr lang="en-US" dirty="0"/>
              <a:t>PREPARATLAR</a:t>
            </a:r>
            <a:br>
              <a:rPr lang="en-US" sz="2800" dirty="0"/>
            </a:br>
            <a:r>
              <a:rPr lang="en-US" sz="2800" dirty="0" err="1"/>
              <a:t>INCObotulinumtoxin</a:t>
            </a:r>
            <a:r>
              <a:rPr lang="en-US" sz="2800" dirty="0"/>
              <a:t>-A (BNTA- INCO)</a:t>
            </a:r>
            <a:br>
              <a:rPr lang="en-US" sz="2800" dirty="0"/>
            </a:br>
            <a:br>
              <a:rPr lang="en-US" sz="2800" dirty="0"/>
            </a:br>
            <a:endParaRPr lang="en-TR" sz="2800" dirty="0"/>
          </a:p>
        </p:txBody>
      </p:sp>
      <p:sp>
        <p:nvSpPr>
          <p:cNvPr id="3" name="Content Placeholder 2">
            <a:extLst>
              <a:ext uri="{FF2B5EF4-FFF2-40B4-BE49-F238E27FC236}">
                <a16:creationId xmlns:a16="http://schemas.microsoft.com/office/drawing/2014/main" id="{39854790-A923-593E-AA91-53D126933F5C}"/>
              </a:ext>
            </a:extLst>
          </p:cNvPr>
          <p:cNvSpPr>
            <a:spLocks noGrp="1"/>
          </p:cNvSpPr>
          <p:nvPr>
            <p:ph idx="1"/>
          </p:nvPr>
        </p:nvSpPr>
        <p:spPr>
          <a:xfrm>
            <a:off x="685800" y="2544233"/>
            <a:ext cx="10131425" cy="5162127"/>
          </a:xfrm>
        </p:spPr>
        <p:txBody>
          <a:bodyPr>
            <a:normAutofit/>
          </a:bodyPr>
          <a:lstStyle/>
          <a:p>
            <a:r>
              <a:rPr lang="en-US" sz="2000" dirty="0"/>
              <a:t>BOCOUTURE 100İÜ   </a:t>
            </a:r>
          </a:p>
          <a:p>
            <a:pPr lvl="1"/>
            <a:r>
              <a:rPr lang="en-US" sz="1800" dirty="0" err="1"/>
              <a:t>Etkisi</a:t>
            </a:r>
            <a:r>
              <a:rPr lang="en-US" sz="1800" dirty="0"/>
              <a:t>  </a:t>
            </a:r>
            <a:r>
              <a:rPr lang="en-US" sz="1800" dirty="0" err="1"/>
              <a:t>çabuk</a:t>
            </a:r>
            <a:r>
              <a:rPr lang="en-US" sz="1800" dirty="0"/>
              <a:t> </a:t>
            </a:r>
            <a:r>
              <a:rPr lang="en-US" sz="1800" dirty="0" err="1"/>
              <a:t>başlar</a:t>
            </a:r>
            <a:endParaRPr lang="en-US" sz="1800" dirty="0"/>
          </a:p>
          <a:p>
            <a:pPr lvl="1"/>
            <a:r>
              <a:rPr lang="en-US" sz="1800" dirty="0"/>
              <a:t>Botulinum </a:t>
            </a:r>
            <a:r>
              <a:rPr lang="en-US" sz="1800" dirty="0" err="1"/>
              <a:t>toksin</a:t>
            </a:r>
            <a:r>
              <a:rPr lang="en-US" sz="1800" dirty="0"/>
              <a:t> A </a:t>
            </a:r>
            <a:r>
              <a:rPr lang="en-US" sz="1800" dirty="0" err="1"/>
              <a:t>ya</a:t>
            </a:r>
            <a:r>
              <a:rPr lang="en-US" sz="1800" dirty="0"/>
              <a:t> </a:t>
            </a:r>
            <a:r>
              <a:rPr lang="en-US" sz="1800" dirty="0" err="1"/>
              <a:t>dirençli</a:t>
            </a:r>
            <a:r>
              <a:rPr lang="en-US" sz="1800" dirty="0"/>
              <a:t> </a:t>
            </a:r>
            <a:r>
              <a:rPr lang="en-US" sz="1800" dirty="0" err="1"/>
              <a:t>vakalarda</a:t>
            </a:r>
            <a:r>
              <a:rPr lang="en-US" sz="1800" dirty="0"/>
              <a:t> </a:t>
            </a:r>
            <a:r>
              <a:rPr lang="en-US" sz="1800" dirty="0" err="1"/>
              <a:t>umut</a:t>
            </a:r>
            <a:r>
              <a:rPr lang="en-US" sz="1800" dirty="0"/>
              <a:t> vaad </a:t>
            </a:r>
            <a:r>
              <a:rPr lang="en-US" sz="1800" dirty="0" err="1"/>
              <a:t>ediyor</a:t>
            </a:r>
            <a:endParaRPr lang="en-US" sz="1800" dirty="0"/>
          </a:p>
          <a:p>
            <a:endParaRPr lang="en-TR" sz="2000" dirty="0"/>
          </a:p>
        </p:txBody>
      </p:sp>
      <p:pic>
        <p:nvPicPr>
          <p:cNvPr id="8" name="Picture 7" descr="A small bottle of solution&#10;&#10;Description automatically generated">
            <a:extLst>
              <a:ext uri="{FF2B5EF4-FFF2-40B4-BE49-F238E27FC236}">
                <a16:creationId xmlns:a16="http://schemas.microsoft.com/office/drawing/2014/main" id="{4D15FAAD-EF27-9D42-273F-FA0E458D558C}"/>
              </a:ext>
            </a:extLst>
          </p:cNvPr>
          <p:cNvPicPr>
            <a:picLocks noChangeAspect="1"/>
          </p:cNvPicPr>
          <p:nvPr/>
        </p:nvPicPr>
        <p:blipFill>
          <a:blip r:embed="rId2"/>
          <a:stretch>
            <a:fillRect/>
          </a:stretch>
        </p:blipFill>
        <p:spPr>
          <a:xfrm>
            <a:off x="6896359" y="287694"/>
            <a:ext cx="4169747" cy="4169747"/>
          </a:xfrm>
          <a:prstGeom prst="rect">
            <a:avLst/>
          </a:prstGeom>
        </p:spPr>
      </p:pic>
    </p:spTree>
    <p:extLst>
      <p:ext uri="{BB962C8B-B14F-4D97-AF65-F5344CB8AC3E}">
        <p14:creationId xmlns:p14="http://schemas.microsoft.com/office/powerpoint/2010/main" val="28035238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FB829-1598-7880-18C2-5B170811B751}"/>
              </a:ext>
            </a:extLst>
          </p:cNvPr>
          <p:cNvSpPr>
            <a:spLocks noGrp="1"/>
          </p:cNvSpPr>
          <p:nvPr>
            <p:ph type="title"/>
          </p:nvPr>
        </p:nvSpPr>
        <p:spPr>
          <a:xfrm>
            <a:off x="685801" y="402336"/>
            <a:ext cx="10131425" cy="1739731"/>
          </a:xfrm>
        </p:spPr>
        <p:txBody>
          <a:bodyPr>
            <a:noAutofit/>
          </a:bodyPr>
          <a:lstStyle/>
          <a:p>
            <a:r>
              <a:rPr lang="en-US" sz="4000" dirty="0"/>
              <a:t>BNT-A  ETKİ SÜRESİ</a:t>
            </a:r>
            <a:br>
              <a:rPr lang="en-US" sz="4000" dirty="0"/>
            </a:br>
            <a:br>
              <a:rPr lang="en-US" sz="4000" dirty="0"/>
            </a:br>
            <a:endParaRPr lang="en-TR" sz="4000" dirty="0"/>
          </a:p>
        </p:txBody>
      </p:sp>
      <p:sp>
        <p:nvSpPr>
          <p:cNvPr id="3" name="Content Placeholder 2">
            <a:extLst>
              <a:ext uri="{FF2B5EF4-FFF2-40B4-BE49-F238E27FC236}">
                <a16:creationId xmlns:a16="http://schemas.microsoft.com/office/drawing/2014/main" id="{6CA366B2-75EE-97AA-77A0-68864AAB878D}"/>
              </a:ext>
            </a:extLst>
          </p:cNvPr>
          <p:cNvSpPr>
            <a:spLocks noGrp="1"/>
          </p:cNvSpPr>
          <p:nvPr>
            <p:ph idx="1"/>
          </p:nvPr>
        </p:nvSpPr>
        <p:spPr/>
        <p:txBody>
          <a:bodyPr>
            <a:normAutofit fontScale="92500"/>
          </a:bodyPr>
          <a:lstStyle/>
          <a:p>
            <a:r>
              <a:rPr lang="en-US" sz="3200" dirty="0"/>
              <a:t>İlk </a:t>
            </a:r>
            <a:r>
              <a:rPr lang="en-US" sz="3200" dirty="0" err="1"/>
              <a:t>etkiler</a:t>
            </a:r>
            <a:r>
              <a:rPr lang="en-US" sz="3200" dirty="0"/>
              <a:t> 48-72 </a:t>
            </a:r>
            <a:r>
              <a:rPr lang="en-US" sz="3200" dirty="0" err="1"/>
              <a:t>saat</a:t>
            </a:r>
            <a:r>
              <a:rPr lang="en-US" sz="3200" dirty="0"/>
              <a:t> </a:t>
            </a:r>
            <a:r>
              <a:rPr lang="en-US" sz="3200" dirty="0" err="1"/>
              <a:t>sonra</a:t>
            </a:r>
            <a:r>
              <a:rPr lang="en-US" sz="3200" dirty="0"/>
              <a:t> </a:t>
            </a:r>
            <a:r>
              <a:rPr lang="en-US" sz="3200" dirty="0" err="1"/>
              <a:t>başlar</a:t>
            </a:r>
            <a:r>
              <a:rPr lang="en-US" sz="3200" dirty="0"/>
              <a:t> (3-4 </a:t>
            </a:r>
            <a:r>
              <a:rPr lang="en-US" sz="3200" dirty="0" err="1"/>
              <a:t>gün</a:t>
            </a:r>
            <a:r>
              <a:rPr lang="en-US" sz="3200" dirty="0"/>
              <a:t> </a:t>
            </a:r>
            <a:r>
              <a:rPr lang="en-US" sz="3200" dirty="0" err="1"/>
              <a:t>sonra</a:t>
            </a:r>
            <a:r>
              <a:rPr lang="en-US" sz="3200" dirty="0"/>
              <a:t> </a:t>
            </a:r>
            <a:r>
              <a:rPr lang="en-US" sz="3200" dirty="0" err="1"/>
              <a:t>hissedilir</a:t>
            </a:r>
            <a:r>
              <a:rPr lang="en-US" sz="3200" dirty="0"/>
              <a:t>)</a:t>
            </a:r>
          </a:p>
          <a:p>
            <a:r>
              <a:rPr lang="en-US" sz="3200" dirty="0" err="1"/>
              <a:t>Etkinin</a:t>
            </a:r>
            <a:r>
              <a:rPr lang="en-US" sz="3200" dirty="0"/>
              <a:t> </a:t>
            </a:r>
            <a:r>
              <a:rPr lang="en-US" sz="3200" dirty="0" err="1"/>
              <a:t>oturması</a:t>
            </a:r>
            <a:r>
              <a:rPr lang="en-US" sz="3200" dirty="0"/>
              <a:t> 7-14 </a:t>
            </a:r>
            <a:r>
              <a:rPr lang="en-US" sz="3200" dirty="0" err="1"/>
              <a:t>günü</a:t>
            </a:r>
            <a:r>
              <a:rPr lang="en-US" sz="3200" dirty="0"/>
              <a:t> </a:t>
            </a:r>
            <a:r>
              <a:rPr lang="en-US" sz="3200" dirty="0" err="1"/>
              <a:t>bulabilir</a:t>
            </a:r>
            <a:endParaRPr lang="en-US" sz="3200" dirty="0"/>
          </a:p>
          <a:p>
            <a:r>
              <a:rPr lang="en-US" sz="3200" dirty="0" err="1"/>
              <a:t>Maksimum</a:t>
            </a:r>
            <a:r>
              <a:rPr lang="en-US" sz="3200" dirty="0"/>
              <a:t> </a:t>
            </a:r>
            <a:r>
              <a:rPr lang="en-US" sz="3200" dirty="0" err="1"/>
              <a:t>etki</a:t>
            </a:r>
            <a:r>
              <a:rPr lang="en-US" sz="3200" dirty="0"/>
              <a:t> </a:t>
            </a:r>
            <a:r>
              <a:rPr lang="en-US" sz="3200" dirty="0" err="1"/>
              <a:t>birkaç</a:t>
            </a:r>
            <a:r>
              <a:rPr lang="en-US" sz="3200" dirty="0"/>
              <a:t> </a:t>
            </a:r>
            <a:r>
              <a:rPr lang="en-US" sz="3200" dirty="0" err="1"/>
              <a:t>hafta</a:t>
            </a:r>
            <a:r>
              <a:rPr lang="en-US" sz="3200" dirty="0"/>
              <a:t> </a:t>
            </a:r>
            <a:r>
              <a:rPr lang="en-US" sz="3200" dirty="0" err="1"/>
              <a:t>sonra</a:t>
            </a:r>
            <a:r>
              <a:rPr lang="en-US" sz="3200" dirty="0"/>
              <a:t> (3-6 </a:t>
            </a:r>
            <a:r>
              <a:rPr lang="en-US" sz="3200" dirty="0" err="1"/>
              <a:t>haftada</a:t>
            </a:r>
            <a:r>
              <a:rPr lang="en-US" sz="3200" dirty="0"/>
              <a:t> tam </a:t>
            </a:r>
            <a:r>
              <a:rPr lang="en-US" sz="3200" dirty="0" err="1"/>
              <a:t>oturur</a:t>
            </a:r>
            <a:r>
              <a:rPr lang="en-US" sz="3200" dirty="0"/>
              <a:t>)</a:t>
            </a:r>
          </a:p>
          <a:p>
            <a:r>
              <a:rPr lang="en-US" sz="3200" dirty="0"/>
              <a:t>3.aydan </a:t>
            </a:r>
            <a:r>
              <a:rPr lang="en-US" sz="3200" dirty="0" err="1"/>
              <a:t>sonra</a:t>
            </a:r>
            <a:r>
              <a:rPr lang="en-US" sz="3200" dirty="0"/>
              <a:t> </a:t>
            </a:r>
            <a:r>
              <a:rPr lang="en-US" sz="3200" dirty="0" err="1"/>
              <a:t>etkisi</a:t>
            </a:r>
            <a:r>
              <a:rPr lang="en-US" sz="3200" dirty="0"/>
              <a:t> </a:t>
            </a:r>
            <a:r>
              <a:rPr lang="en-US" sz="3200" dirty="0" err="1"/>
              <a:t>azalır</a:t>
            </a:r>
            <a:r>
              <a:rPr lang="en-US" sz="3200" dirty="0"/>
              <a:t> (</a:t>
            </a:r>
            <a:r>
              <a:rPr lang="en-US" sz="3200" dirty="0" err="1"/>
              <a:t>sinir</a:t>
            </a:r>
            <a:r>
              <a:rPr lang="en-US" sz="3200" dirty="0"/>
              <a:t> </a:t>
            </a:r>
            <a:r>
              <a:rPr lang="en-US" sz="3200" dirty="0" err="1"/>
              <a:t>terminalleri</a:t>
            </a:r>
            <a:r>
              <a:rPr lang="en-US" sz="3200" dirty="0"/>
              <a:t> </a:t>
            </a:r>
            <a:r>
              <a:rPr lang="en-US" sz="3200" dirty="0" err="1"/>
              <a:t>yeniden</a:t>
            </a:r>
            <a:r>
              <a:rPr lang="en-US" sz="3200" dirty="0"/>
              <a:t> </a:t>
            </a:r>
            <a:r>
              <a:rPr lang="en-US" sz="3200" dirty="0" err="1"/>
              <a:t>filizlendikçe</a:t>
            </a:r>
            <a:r>
              <a:rPr lang="en-US" sz="3200" dirty="0"/>
              <a:t> </a:t>
            </a:r>
            <a:r>
              <a:rPr lang="en-US" sz="3200" dirty="0" err="1"/>
              <a:t>etkisi</a:t>
            </a:r>
            <a:r>
              <a:rPr lang="en-US" sz="3200" dirty="0"/>
              <a:t> </a:t>
            </a:r>
            <a:r>
              <a:rPr lang="en-US" sz="3200" dirty="0" err="1"/>
              <a:t>azalır</a:t>
            </a:r>
            <a:r>
              <a:rPr lang="en-US" sz="3200" dirty="0"/>
              <a:t>, bloke </a:t>
            </a:r>
            <a:r>
              <a:rPr lang="en-US" sz="3200" dirty="0" err="1"/>
              <a:t>edilmiş</a:t>
            </a:r>
            <a:r>
              <a:rPr lang="en-US" sz="3200" dirty="0"/>
              <a:t> </a:t>
            </a:r>
            <a:r>
              <a:rPr lang="en-US" sz="3200" dirty="0" err="1"/>
              <a:t>sinaps</a:t>
            </a:r>
            <a:r>
              <a:rPr lang="en-US" sz="3200" dirty="0"/>
              <a:t> da </a:t>
            </a:r>
            <a:r>
              <a:rPr lang="en-US" sz="3200" dirty="0" err="1"/>
              <a:t>işlev</a:t>
            </a:r>
            <a:r>
              <a:rPr lang="en-US" sz="3200" dirty="0"/>
              <a:t> </a:t>
            </a:r>
            <a:r>
              <a:rPr lang="en-US" sz="3200" dirty="0" err="1"/>
              <a:t>görmeye</a:t>
            </a:r>
            <a:r>
              <a:rPr lang="en-US" sz="3200" dirty="0"/>
              <a:t> </a:t>
            </a:r>
            <a:r>
              <a:rPr lang="en-US" sz="3200" dirty="0" err="1"/>
              <a:t>başlar</a:t>
            </a:r>
            <a:r>
              <a:rPr lang="en-US" sz="3200" dirty="0"/>
              <a:t>)</a:t>
            </a:r>
          </a:p>
          <a:p>
            <a:pPr marL="0" indent="0">
              <a:buNone/>
            </a:pPr>
            <a:endParaRPr lang="en-TR" sz="3200" dirty="0"/>
          </a:p>
        </p:txBody>
      </p:sp>
    </p:spTree>
    <p:extLst>
      <p:ext uri="{BB962C8B-B14F-4D97-AF65-F5344CB8AC3E}">
        <p14:creationId xmlns:p14="http://schemas.microsoft.com/office/powerpoint/2010/main" val="6805541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990CB-ED42-C203-3684-ABC848DB531D}"/>
              </a:ext>
            </a:extLst>
          </p:cNvPr>
          <p:cNvSpPr>
            <a:spLocks noGrp="1"/>
          </p:cNvSpPr>
          <p:nvPr>
            <p:ph type="title"/>
          </p:nvPr>
        </p:nvSpPr>
        <p:spPr/>
        <p:txBody>
          <a:bodyPr/>
          <a:lstStyle/>
          <a:p>
            <a:r>
              <a:rPr lang="en-TR" dirty="0"/>
              <a:t>ANTİDOT</a:t>
            </a:r>
          </a:p>
        </p:txBody>
      </p:sp>
      <p:sp>
        <p:nvSpPr>
          <p:cNvPr id="3" name="Content Placeholder 2">
            <a:extLst>
              <a:ext uri="{FF2B5EF4-FFF2-40B4-BE49-F238E27FC236}">
                <a16:creationId xmlns:a16="http://schemas.microsoft.com/office/drawing/2014/main" id="{0196995B-DE94-8E41-6C74-D3197E8C24EF}"/>
              </a:ext>
            </a:extLst>
          </p:cNvPr>
          <p:cNvSpPr>
            <a:spLocks noGrp="1"/>
          </p:cNvSpPr>
          <p:nvPr>
            <p:ph idx="1"/>
          </p:nvPr>
        </p:nvSpPr>
        <p:spPr/>
        <p:txBody>
          <a:bodyPr>
            <a:normAutofit/>
          </a:bodyPr>
          <a:lstStyle/>
          <a:p>
            <a:r>
              <a:rPr lang="en-US" sz="2800" dirty="0"/>
              <a:t>BNT-A, oral </a:t>
            </a:r>
            <a:r>
              <a:rPr lang="en-US" sz="2800" dirty="0" err="1"/>
              <a:t>alım</a:t>
            </a:r>
            <a:r>
              <a:rPr lang="en-US" sz="2800" dirty="0"/>
              <a:t> </a:t>
            </a:r>
            <a:r>
              <a:rPr lang="en-US" sz="2800" dirty="0" err="1"/>
              <a:t>veya</a:t>
            </a:r>
            <a:r>
              <a:rPr lang="en-US" sz="2800" dirty="0"/>
              <a:t> </a:t>
            </a:r>
            <a:r>
              <a:rPr lang="en-US" sz="2800" dirty="0" err="1"/>
              <a:t>enjeksiyon</a:t>
            </a:r>
            <a:r>
              <a:rPr lang="en-US" sz="2800" dirty="0"/>
              <a:t> </a:t>
            </a:r>
            <a:r>
              <a:rPr lang="en-US" sz="2800" dirty="0" err="1"/>
              <a:t>yoluyla</a:t>
            </a:r>
            <a:r>
              <a:rPr lang="en-US" sz="2800" dirty="0"/>
              <a:t> </a:t>
            </a:r>
            <a:r>
              <a:rPr lang="en-US" sz="2800" dirty="0" err="1"/>
              <a:t>etki</a:t>
            </a:r>
            <a:r>
              <a:rPr lang="en-US" sz="2800" dirty="0"/>
              <a:t> </a:t>
            </a:r>
            <a:r>
              <a:rPr lang="en-US" sz="2800" dirty="0" err="1"/>
              <a:t>gösterir</a:t>
            </a:r>
            <a:endParaRPr lang="en-US" sz="2800" dirty="0"/>
          </a:p>
          <a:p>
            <a:r>
              <a:rPr lang="en-US" sz="2800" dirty="0" err="1"/>
              <a:t>Topikal</a:t>
            </a:r>
            <a:r>
              <a:rPr lang="en-US" sz="2800" dirty="0"/>
              <a:t> </a:t>
            </a:r>
            <a:r>
              <a:rPr lang="en-US" sz="2800" dirty="0" err="1"/>
              <a:t>etki</a:t>
            </a:r>
            <a:r>
              <a:rPr lang="en-US" sz="2800" dirty="0"/>
              <a:t> </a:t>
            </a:r>
            <a:r>
              <a:rPr lang="en-US" sz="2800" dirty="0" err="1"/>
              <a:t>göstermez</a:t>
            </a:r>
            <a:endParaRPr lang="en-US" sz="2800" dirty="0"/>
          </a:p>
          <a:p>
            <a:r>
              <a:rPr lang="en-US" sz="2800" dirty="0"/>
              <a:t>Antidot var ama botulism </a:t>
            </a:r>
            <a:r>
              <a:rPr lang="en-US" sz="2800" dirty="0" err="1"/>
              <a:t>vakaları</a:t>
            </a:r>
            <a:r>
              <a:rPr lang="en-US" sz="2800" dirty="0"/>
              <a:t> </a:t>
            </a:r>
            <a:r>
              <a:rPr lang="en-US" sz="2800" dirty="0" err="1"/>
              <a:t>hariç</a:t>
            </a:r>
            <a:r>
              <a:rPr lang="en-US" sz="2800" dirty="0"/>
              <a:t> </a:t>
            </a:r>
            <a:r>
              <a:rPr lang="en-US" sz="2800" dirty="0" err="1"/>
              <a:t>etkisiz</a:t>
            </a:r>
            <a:endParaRPr lang="en-US" sz="2800" dirty="0"/>
          </a:p>
          <a:p>
            <a:r>
              <a:rPr lang="en-US" sz="2800" dirty="0"/>
              <a:t>PRP, </a:t>
            </a:r>
            <a:r>
              <a:rPr lang="en-US" sz="2800" dirty="0" err="1"/>
              <a:t>mezoterapi</a:t>
            </a:r>
            <a:r>
              <a:rPr lang="en-US" sz="2800" dirty="0"/>
              <a:t> </a:t>
            </a:r>
            <a:r>
              <a:rPr lang="en-US" sz="2800" dirty="0" err="1"/>
              <a:t>etkisini</a:t>
            </a:r>
            <a:r>
              <a:rPr lang="en-US" sz="2800" dirty="0"/>
              <a:t> </a:t>
            </a:r>
            <a:r>
              <a:rPr lang="en-US" sz="2800" dirty="0" err="1"/>
              <a:t>azaltır</a:t>
            </a:r>
            <a:endParaRPr lang="en-US" sz="2800" dirty="0"/>
          </a:p>
          <a:p>
            <a:pPr lvl="1"/>
            <a:r>
              <a:rPr lang="en-US" sz="2400" dirty="0"/>
              <a:t>7-10gün </a:t>
            </a:r>
            <a:r>
              <a:rPr lang="en-US" sz="2400" dirty="0" err="1"/>
              <a:t>ara</a:t>
            </a:r>
            <a:r>
              <a:rPr lang="en-US" sz="2400" dirty="0"/>
              <a:t> </a:t>
            </a:r>
            <a:r>
              <a:rPr lang="en-US" sz="2400" dirty="0" err="1"/>
              <a:t>ile</a:t>
            </a:r>
            <a:r>
              <a:rPr lang="en-US" sz="2400" dirty="0"/>
              <a:t> 4 </a:t>
            </a:r>
            <a:r>
              <a:rPr lang="en-US" sz="2400" dirty="0" err="1"/>
              <a:t>hafta</a:t>
            </a:r>
            <a:br>
              <a:rPr lang="en-US" sz="2400" dirty="0"/>
            </a:br>
            <a:endParaRPr lang="en-TR" sz="2400" dirty="0"/>
          </a:p>
        </p:txBody>
      </p:sp>
    </p:spTree>
    <p:extLst>
      <p:ext uri="{BB962C8B-B14F-4D97-AF65-F5344CB8AC3E}">
        <p14:creationId xmlns:p14="http://schemas.microsoft.com/office/powerpoint/2010/main" val="33429152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83A28-D202-8BE9-1F82-4016962F6443}"/>
              </a:ext>
            </a:extLst>
          </p:cNvPr>
          <p:cNvSpPr>
            <a:spLocks noGrp="1"/>
          </p:cNvSpPr>
          <p:nvPr>
            <p:ph type="title"/>
          </p:nvPr>
        </p:nvSpPr>
        <p:spPr/>
        <p:txBody>
          <a:bodyPr>
            <a:normAutofit fontScale="90000"/>
          </a:bodyPr>
          <a:lstStyle/>
          <a:p>
            <a:r>
              <a:rPr lang="en-US" dirty="0"/>
              <a:t>HASTA SEÇİMİ</a:t>
            </a:r>
            <a:br>
              <a:rPr lang="en-US" dirty="0"/>
            </a:br>
            <a:br>
              <a:rPr lang="en-US" dirty="0"/>
            </a:br>
            <a:endParaRPr lang="en-TR" dirty="0"/>
          </a:p>
        </p:txBody>
      </p:sp>
      <p:sp>
        <p:nvSpPr>
          <p:cNvPr id="3" name="Content Placeholder 2">
            <a:extLst>
              <a:ext uri="{FF2B5EF4-FFF2-40B4-BE49-F238E27FC236}">
                <a16:creationId xmlns:a16="http://schemas.microsoft.com/office/drawing/2014/main" id="{39DD38EC-8436-ACE5-69F2-ED4B7DCE93D4}"/>
              </a:ext>
            </a:extLst>
          </p:cNvPr>
          <p:cNvSpPr>
            <a:spLocks noGrp="1"/>
          </p:cNvSpPr>
          <p:nvPr>
            <p:ph idx="1"/>
          </p:nvPr>
        </p:nvSpPr>
        <p:spPr>
          <a:xfrm>
            <a:off x="685801" y="1186249"/>
            <a:ext cx="10131425" cy="5560540"/>
          </a:xfrm>
        </p:spPr>
        <p:txBody>
          <a:bodyPr>
            <a:normAutofit fontScale="92500" lnSpcReduction="10000"/>
          </a:bodyPr>
          <a:lstStyle/>
          <a:p>
            <a:r>
              <a:rPr lang="en-US" sz="2800" dirty="0" err="1"/>
              <a:t>Yaşlanma</a:t>
            </a:r>
            <a:endParaRPr lang="en-US" sz="2800" dirty="0"/>
          </a:p>
          <a:p>
            <a:r>
              <a:rPr lang="en-US" sz="2200" dirty="0" err="1"/>
              <a:t>İçsel</a:t>
            </a:r>
            <a:r>
              <a:rPr lang="en-US" sz="2200" dirty="0"/>
              <a:t> </a:t>
            </a:r>
            <a:r>
              <a:rPr lang="en-US" sz="2200" dirty="0" err="1"/>
              <a:t>yaşlanma</a:t>
            </a:r>
            <a:endParaRPr lang="en-US" sz="2200" dirty="0"/>
          </a:p>
          <a:p>
            <a:pPr lvl="1"/>
            <a:r>
              <a:rPr lang="en-US" sz="1900" dirty="0" err="1"/>
              <a:t>Kronolojik</a:t>
            </a:r>
            <a:r>
              <a:rPr lang="en-US" sz="1900" dirty="0"/>
              <a:t> </a:t>
            </a:r>
            <a:r>
              <a:rPr lang="en-US" sz="1900" dirty="0" err="1"/>
              <a:t>süreçler</a:t>
            </a:r>
            <a:endParaRPr lang="en-US" sz="1900" dirty="0"/>
          </a:p>
          <a:p>
            <a:pPr lvl="1"/>
            <a:r>
              <a:rPr lang="en-US" sz="1900" dirty="0" err="1"/>
              <a:t>Cilt</a:t>
            </a:r>
            <a:r>
              <a:rPr lang="en-US" sz="1900" dirty="0"/>
              <a:t> </a:t>
            </a:r>
            <a:r>
              <a:rPr lang="en-US" sz="1900" dirty="0" err="1"/>
              <a:t>fazlalığı</a:t>
            </a:r>
            <a:r>
              <a:rPr lang="en-US" sz="1900" dirty="0"/>
              <a:t> </a:t>
            </a:r>
            <a:r>
              <a:rPr lang="en-US" sz="1900" dirty="0" err="1"/>
              <a:t>ve</a:t>
            </a:r>
            <a:r>
              <a:rPr lang="en-US" sz="1900" dirty="0"/>
              <a:t> </a:t>
            </a:r>
            <a:r>
              <a:rPr lang="en-US" sz="1900" dirty="0" err="1"/>
              <a:t>gevşekliği</a:t>
            </a:r>
            <a:endParaRPr lang="en-US" sz="1900" dirty="0"/>
          </a:p>
          <a:p>
            <a:pPr lvl="1"/>
            <a:r>
              <a:rPr lang="en-US" sz="1900" dirty="0" err="1"/>
              <a:t>Göz</a:t>
            </a:r>
            <a:r>
              <a:rPr lang="en-US" sz="1900" dirty="0"/>
              <a:t> </a:t>
            </a:r>
            <a:r>
              <a:rPr lang="en-US" sz="1900" dirty="0" err="1"/>
              <a:t>torbaları</a:t>
            </a:r>
            <a:endParaRPr lang="en-US" sz="1900" dirty="0"/>
          </a:p>
          <a:p>
            <a:pPr lvl="1"/>
            <a:r>
              <a:rPr lang="en-US" sz="1900" dirty="0" err="1"/>
              <a:t>Yer</a:t>
            </a:r>
            <a:r>
              <a:rPr lang="en-US" sz="1900" dirty="0"/>
              <a:t> </a:t>
            </a:r>
            <a:r>
              <a:rPr lang="en-US" sz="1900" dirty="0" err="1"/>
              <a:t>çekimi</a:t>
            </a:r>
            <a:endParaRPr lang="en-US" sz="1900" dirty="0"/>
          </a:p>
          <a:p>
            <a:pPr lvl="1"/>
            <a:r>
              <a:rPr lang="en-US" sz="1900" dirty="0" err="1"/>
              <a:t>Ameliyat</a:t>
            </a:r>
            <a:r>
              <a:rPr lang="en-US" sz="1900" dirty="0"/>
              <a:t> </a:t>
            </a:r>
            <a:r>
              <a:rPr lang="en-US" sz="1900" dirty="0" err="1"/>
              <a:t>gerekir</a:t>
            </a:r>
            <a:endParaRPr lang="en-US" sz="1900" dirty="0"/>
          </a:p>
          <a:p>
            <a:r>
              <a:rPr lang="en-US" sz="2200" dirty="0" err="1"/>
              <a:t>Dışsal</a:t>
            </a:r>
            <a:r>
              <a:rPr lang="en-US" sz="2200" dirty="0"/>
              <a:t> </a:t>
            </a:r>
            <a:r>
              <a:rPr lang="en-US" sz="2200" dirty="0" err="1"/>
              <a:t>yaşlanma</a:t>
            </a:r>
            <a:endParaRPr lang="en-US" sz="2200" dirty="0"/>
          </a:p>
          <a:p>
            <a:pPr lvl="1"/>
            <a:r>
              <a:rPr lang="en-US" sz="1900" dirty="0" err="1"/>
              <a:t>Cilde</a:t>
            </a:r>
            <a:r>
              <a:rPr lang="en-US" sz="1900" dirty="0"/>
              <a:t> </a:t>
            </a:r>
            <a:r>
              <a:rPr lang="en-US" sz="1900" dirty="0" err="1"/>
              <a:t>zarar</a:t>
            </a:r>
            <a:r>
              <a:rPr lang="en-US" sz="1900" dirty="0"/>
              <a:t> </a:t>
            </a:r>
            <a:r>
              <a:rPr lang="en-US" sz="1900" dirty="0" err="1"/>
              <a:t>veren</a:t>
            </a:r>
            <a:r>
              <a:rPr lang="en-US" sz="1900" dirty="0"/>
              <a:t> </a:t>
            </a:r>
            <a:r>
              <a:rPr lang="en-US" sz="1900" dirty="0" err="1"/>
              <a:t>fotohasar</a:t>
            </a:r>
            <a:endParaRPr lang="en-US" sz="1900" dirty="0"/>
          </a:p>
          <a:p>
            <a:pPr lvl="1"/>
            <a:r>
              <a:rPr lang="en-US" sz="1900" dirty="0" err="1"/>
              <a:t>Statik</a:t>
            </a:r>
            <a:r>
              <a:rPr lang="en-US" sz="1900" dirty="0"/>
              <a:t> </a:t>
            </a:r>
            <a:r>
              <a:rPr lang="en-US" sz="1900" dirty="0" err="1"/>
              <a:t>kırışıklıklar</a:t>
            </a:r>
            <a:endParaRPr lang="en-US" sz="1900" dirty="0"/>
          </a:p>
          <a:p>
            <a:pPr lvl="1"/>
            <a:r>
              <a:rPr lang="en-US" sz="1900" dirty="0" err="1"/>
              <a:t>Lazer</a:t>
            </a:r>
            <a:r>
              <a:rPr lang="en-US" sz="1900" dirty="0"/>
              <a:t>, peeling, </a:t>
            </a:r>
            <a:r>
              <a:rPr lang="en-US" sz="1900" dirty="0" err="1"/>
              <a:t>dolgu</a:t>
            </a:r>
            <a:r>
              <a:rPr lang="en-US" sz="1900" dirty="0"/>
              <a:t>, </a:t>
            </a:r>
            <a:r>
              <a:rPr lang="en-US" sz="1900" dirty="0" err="1"/>
              <a:t>botoks</a:t>
            </a:r>
            <a:endParaRPr lang="en-US" sz="3500" dirty="0"/>
          </a:p>
          <a:p>
            <a:r>
              <a:rPr lang="en-US" sz="2800" dirty="0" err="1"/>
              <a:t>Yaşlanma</a:t>
            </a:r>
            <a:r>
              <a:rPr lang="en-US" sz="2800" dirty="0"/>
              <a:t> </a:t>
            </a:r>
            <a:r>
              <a:rPr lang="en-US" sz="2800" dirty="0" err="1"/>
              <a:t>süreci</a:t>
            </a:r>
            <a:r>
              <a:rPr lang="en-US" sz="2800" dirty="0"/>
              <a:t>, </a:t>
            </a:r>
            <a:r>
              <a:rPr lang="en-US" sz="2800" dirty="0" err="1"/>
              <a:t>genetik</a:t>
            </a:r>
            <a:r>
              <a:rPr lang="en-US" sz="2800" dirty="0"/>
              <a:t> </a:t>
            </a:r>
            <a:r>
              <a:rPr lang="en-US" sz="2800" dirty="0" err="1"/>
              <a:t>ve</a:t>
            </a:r>
            <a:r>
              <a:rPr lang="en-US" sz="2800" dirty="0"/>
              <a:t> </a:t>
            </a:r>
            <a:r>
              <a:rPr lang="en-US" sz="2800" dirty="0" err="1"/>
              <a:t>çevresel</a:t>
            </a:r>
            <a:r>
              <a:rPr lang="en-US" sz="2800" dirty="0"/>
              <a:t> </a:t>
            </a:r>
            <a:r>
              <a:rPr lang="en-US" sz="2800" dirty="0" err="1"/>
              <a:t>etkilerin</a:t>
            </a:r>
            <a:r>
              <a:rPr lang="en-US" sz="2800" dirty="0"/>
              <a:t> </a:t>
            </a:r>
            <a:r>
              <a:rPr lang="en-US" sz="2800" dirty="0" err="1"/>
              <a:t>toplamıdır</a:t>
            </a:r>
            <a:r>
              <a:rPr lang="en-US" sz="2800" dirty="0"/>
              <a:t>.</a:t>
            </a:r>
          </a:p>
          <a:p>
            <a:r>
              <a:rPr lang="en-US" sz="2800" dirty="0" err="1"/>
              <a:t>Yaşlanmayla</a:t>
            </a:r>
            <a:r>
              <a:rPr lang="en-US" sz="2800" dirty="0"/>
              <a:t> depressor </a:t>
            </a:r>
            <a:r>
              <a:rPr lang="en-US" sz="2800" dirty="0" err="1"/>
              <a:t>kaslar</a:t>
            </a:r>
            <a:r>
              <a:rPr lang="en-US" sz="2800" dirty="0"/>
              <a:t> elevator </a:t>
            </a:r>
            <a:r>
              <a:rPr lang="en-US" sz="2800" dirty="0" err="1"/>
              <a:t>kaslara</a:t>
            </a:r>
            <a:r>
              <a:rPr lang="en-US" sz="2800" dirty="0"/>
              <a:t> </a:t>
            </a:r>
            <a:r>
              <a:rPr lang="en-US" sz="2800" dirty="0" err="1"/>
              <a:t>göre</a:t>
            </a:r>
            <a:r>
              <a:rPr lang="en-US" sz="2800" dirty="0"/>
              <a:t> </a:t>
            </a:r>
            <a:r>
              <a:rPr lang="en-US" sz="2800" dirty="0" err="1"/>
              <a:t>daha</a:t>
            </a:r>
            <a:r>
              <a:rPr lang="en-US" sz="2800" dirty="0"/>
              <a:t> </a:t>
            </a:r>
            <a:r>
              <a:rPr lang="en-US" sz="2800" dirty="0" err="1"/>
              <a:t>fazla</a:t>
            </a:r>
            <a:r>
              <a:rPr lang="en-US" sz="2800" dirty="0"/>
              <a:t> </a:t>
            </a:r>
            <a:r>
              <a:rPr lang="en-US" sz="2800" dirty="0" err="1"/>
              <a:t>güçlenir</a:t>
            </a:r>
            <a:endParaRPr lang="en-US" sz="2800" dirty="0"/>
          </a:p>
        </p:txBody>
      </p:sp>
    </p:spTree>
    <p:extLst>
      <p:ext uri="{BB962C8B-B14F-4D97-AF65-F5344CB8AC3E}">
        <p14:creationId xmlns:p14="http://schemas.microsoft.com/office/powerpoint/2010/main" val="32550063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E1BC0-2B02-A628-3A7F-71686CAEC184}"/>
              </a:ext>
            </a:extLst>
          </p:cNvPr>
          <p:cNvSpPr>
            <a:spLocks noGrp="1"/>
          </p:cNvSpPr>
          <p:nvPr>
            <p:ph type="title"/>
          </p:nvPr>
        </p:nvSpPr>
        <p:spPr>
          <a:xfrm>
            <a:off x="685801" y="-144161"/>
            <a:ext cx="10131425" cy="1210962"/>
          </a:xfrm>
        </p:spPr>
        <p:txBody>
          <a:bodyPr/>
          <a:lstStyle/>
          <a:p>
            <a:r>
              <a:rPr lang="en-TR" dirty="0"/>
              <a:t>Cİlt çİzgİlerİ</a:t>
            </a:r>
          </a:p>
        </p:txBody>
      </p:sp>
      <p:sp>
        <p:nvSpPr>
          <p:cNvPr id="3" name="Content Placeholder 2">
            <a:extLst>
              <a:ext uri="{FF2B5EF4-FFF2-40B4-BE49-F238E27FC236}">
                <a16:creationId xmlns:a16="http://schemas.microsoft.com/office/drawing/2014/main" id="{B88F498C-E7CE-B11D-B397-E4A915F701D5}"/>
              </a:ext>
            </a:extLst>
          </p:cNvPr>
          <p:cNvSpPr>
            <a:spLocks noGrp="1"/>
          </p:cNvSpPr>
          <p:nvPr>
            <p:ph idx="1"/>
          </p:nvPr>
        </p:nvSpPr>
        <p:spPr>
          <a:xfrm>
            <a:off x="685801" y="745753"/>
            <a:ext cx="10131425" cy="5642690"/>
          </a:xfrm>
        </p:spPr>
        <p:txBody>
          <a:bodyPr>
            <a:normAutofit/>
          </a:bodyPr>
          <a:lstStyle/>
          <a:p>
            <a:r>
              <a:rPr lang="en-US" sz="2400" dirty="0" err="1"/>
              <a:t>Dinamik</a:t>
            </a:r>
            <a:r>
              <a:rPr lang="en-US" sz="2400" dirty="0"/>
              <a:t> </a:t>
            </a:r>
            <a:r>
              <a:rPr lang="en-US" sz="2400" dirty="0" err="1"/>
              <a:t>çizgiler</a:t>
            </a:r>
            <a:endParaRPr lang="en-US" sz="2400" dirty="0"/>
          </a:p>
          <a:p>
            <a:pPr lvl="1"/>
            <a:r>
              <a:rPr lang="en-US" sz="1800" dirty="0" err="1"/>
              <a:t>Hastanın</a:t>
            </a:r>
            <a:r>
              <a:rPr lang="en-US" sz="1800" dirty="0"/>
              <a:t> </a:t>
            </a:r>
            <a:r>
              <a:rPr lang="en-US" sz="1800" dirty="0" err="1"/>
              <a:t>cildinde</a:t>
            </a:r>
            <a:r>
              <a:rPr lang="en-US" sz="1800" dirty="0"/>
              <a:t> </a:t>
            </a:r>
            <a:r>
              <a:rPr lang="en-US" sz="1800" dirty="0" err="1"/>
              <a:t>mimik</a:t>
            </a:r>
            <a:r>
              <a:rPr lang="en-US" sz="1800" dirty="0"/>
              <a:t> </a:t>
            </a:r>
            <a:r>
              <a:rPr lang="en-US" sz="1800" dirty="0" err="1"/>
              <a:t>kaslarını</a:t>
            </a:r>
            <a:r>
              <a:rPr lang="en-US" sz="1800" dirty="0"/>
              <a:t> </a:t>
            </a:r>
            <a:r>
              <a:rPr lang="en-US" sz="1800" dirty="0" err="1"/>
              <a:t>kullanınca</a:t>
            </a:r>
            <a:r>
              <a:rPr lang="en-US" sz="1800" dirty="0"/>
              <a:t> </a:t>
            </a:r>
            <a:r>
              <a:rPr lang="en-US" sz="1800" dirty="0" err="1"/>
              <a:t>nötr</a:t>
            </a:r>
            <a:r>
              <a:rPr lang="en-US" sz="1800" dirty="0"/>
              <a:t> </a:t>
            </a:r>
            <a:r>
              <a:rPr lang="en-US" sz="1800" dirty="0" err="1"/>
              <a:t>halde</a:t>
            </a:r>
            <a:r>
              <a:rPr lang="en-US" sz="1800" dirty="0"/>
              <a:t> </a:t>
            </a:r>
            <a:r>
              <a:rPr lang="en-US" sz="1800" dirty="0" err="1"/>
              <a:t>mevcut</a:t>
            </a:r>
            <a:r>
              <a:rPr lang="en-US" sz="1800" dirty="0"/>
              <a:t> </a:t>
            </a:r>
            <a:r>
              <a:rPr lang="en-US" sz="1800" dirty="0" err="1"/>
              <a:t>olmayan</a:t>
            </a:r>
            <a:r>
              <a:rPr lang="en-US" sz="1800" dirty="0"/>
              <a:t> </a:t>
            </a:r>
            <a:r>
              <a:rPr lang="en-US" sz="1800" dirty="0" err="1"/>
              <a:t>cilt</a:t>
            </a:r>
            <a:r>
              <a:rPr lang="en-US" sz="1800" dirty="0"/>
              <a:t> </a:t>
            </a:r>
            <a:r>
              <a:rPr lang="en-US" sz="1800" dirty="0" err="1"/>
              <a:t>çizgileri</a:t>
            </a:r>
            <a:r>
              <a:rPr lang="en-US" sz="1800" dirty="0"/>
              <a:t> </a:t>
            </a:r>
            <a:r>
              <a:rPr lang="en-US" sz="1800" dirty="0" err="1"/>
              <a:t>oluşur</a:t>
            </a:r>
            <a:r>
              <a:rPr lang="en-US" sz="1800" dirty="0"/>
              <a:t>. </a:t>
            </a:r>
            <a:r>
              <a:rPr lang="en-US" sz="1800" dirty="0" err="1"/>
              <a:t>Botoks</a:t>
            </a:r>
            <a:r>
              <a:rPr lang="en-US" sz="1800" dirty="0"/>
              <a:t> dan </a:t>
            </a:r>
            <a:r>
              <a:rPr lang="en-US" sz="1800" dirty="0" err="1"/>
              <a:t>en</a:t>
            </a:r>
            <a:r>
              <a:rPr lang="en-US" sz="1800" dirty="0"/>
              <a:t> </a:t>
            </a:r>
            <a:r>
              <a:rPr lang="en-US" sz="1800" dirty="0" err="1"/>
              <a:t>fazla</a:t>
            </a:r>
            <a:r>
              <a:rPr lang="en-US" sz="1800" dirty="0"/>
              <a:t> </a:t>
            </a:r>
            <a:r>
              <a:rPr lang="en-US" sz="1800" dirty="0" err="1"/>
              <a:t>fayda</a:t>
            </a:r>
            <a:r>
              <a:rPr lang="en-US" sz="1800" dirty="0"/>
              <a:t> </a:t>
            </a:r>
            <a:r>
              <a:rPr lang="en-US" sz="1800" dirty="0" err="1"/>
              <a:t>gören</a:t>
            </a:r>
            <a:r>
              <a:rPr lang="en-US" sz="1800" dirty="0"/>
              <a:t> hasta </a:t>
            </a:r>
            <a:r>
              <a:rPr lang="en-US" sz="1800" dirty="0" err="1"/>
              <a:t>grubudur</a:t>
            </a:r>
            <a:r>
              <a:rPr lang="en-US" sz="1800" dirty="0"/>
              <a:t>.</a:t>
            </a:r>
          </a:p>
          <a:p>
            <a:r>
              <a:rPr lang="en-US" sz="2400" dirty="0" err="1"/>
              <a:t>Statik</a:t>
            </a:r>
            <a:r>
              <a:rPr lang="en-US" sz="2400" dirty="0"/>
              <a:t> </a:t>
            </a:r>
            <a:r>
              <a:rPr lang="en-US" sz="2400" dirty="0" err="1"/>
              <a:t>çizgiler</a:t>
            </a:r>
            <a:endParaRPr lang="en-US" sz="2400" dirty="0"/>
          </a:p>
          <a:p>
            <a:pPr lvl="1"/>
            <a:r>
              <a:rPr lang="en-US" sz="1800" dirty="0" err="1"/>
              <a:t>Hastanın</a:t>
            </a:r>
            <a:r>
              <a:rPr lang="en-US" sz="1800" dirty="0"/>
              <a:t> </a:t>
            </a:r>
            <a:r>
              <a:rPr lang="en-US" sz="1800" dirty="0" err="1"/>
              <a:t>cildinde</a:t>
            </a:r>
            <a:r>
              <a:rPr lang="en-US" sz="1800" dirty="0"/>
              <a:t> </a:t>
            </a:r>
            <a:r>
              <a:rPr lang="en-US" sz="1800" dirty="0" err="1"/>
              <a:t>mimik</a:t>
            </a:r>
            <a:r>
              <a:rPr lang="en-US" sz="1800" dirty="0"/>
              <a:t> </a:t>
            </a:r>
            <a:r>
              <a:rPr lang="en-US" sz="1800" dirty="0" err="1"/>
              <a:t>kaslarını</a:t>
            </a:r>
            <a:r>
              <a:rPr lang="en-US" sz="1800" dirty="0"/>
              <a:t> </a:t>
            </a:r>
            <a:r>
              <a:rPr lang="en-US" sz="1800" dirty="0" err="1"/>
              <a:t>kullanmadan</a:t>
            </a:r>
            <a:r>
              <a:rPr lang="en-US" sz="1800" dirty="0"/>
              <a:t> bile </a:t>
            </a:r>
            <a:r>
              <a:rPr lang="en-US" sz="1800" dirty="0" err="1"/>
              <a:t>çizgiler</a:t>
            </a:r>
            <a:r>
              <a:rPr lang="en-US" sz="1800" dirty="0"/>
              <a:t> </a:t>
            </a:r>
            <a:r>
              <a:rPr lang="en-US" sz="1800" dirty="0" err="1"/>
              <a:t>mevcuttur</a:t>
            </a:r>
            <a:r>
              <a:rPr lang="en-US" sz="1800" dirty="0"/>
              <a:t>, </a:t>
            </a:r>
            <a:r>
              <a:rPr lang="en-US" sz="1800" dirty="0" err="1"/>
              <a:t>botoks</a:t>
            </a:r>
            <a:r>
              <a:rPr lang="en-US" sz="1800" dirty="0"/>
              <a:t> dan </a:t>
            </a:r>
            <a:r>
              <a:rPr lang="en-US" sz="1800" dirty="0" err="1"/>
              <a:t>yeterli</a:t>
            </a:r>
            <a:r>
              <a:rPr lang="en-US" sz="1800" dirty="0"/>
              <a:t> </a:t>
            </a:r>
            <a:r>
              <a:rPr lang="en-US" sz="1800" dirty="0" err="1"/>
              <a:t>fayda</a:t>
            </a:r>
            <a:r>
              <a:rPr lang="en-US" sz="1800" dirty="0"/>
              <a:t> </a:t>
            </a:r>
            <a:r>
              <a:rPr lang="en-US" sz="1800" dirty="0" err="1"/>
              <a:t>görmez</a:t>
            </a:r>
            <a:endParaRPr lang="en-US" sz="1800" dirty="0"/>
          </a:p>
          <a:p>
            <a:endParaRPr lang="en-US" sz="2400" dirty="0"/>
          </a:p>
          <a:p>
            <a:pPr marL="0" indent="0">
              <a:buNone/>
            </a:pPr>
            <a:r>
              <a:rPr lang="en-US" sz="2400" dirty="0"/>
              <a:t> </a:t>
            </a:r>
          </a:p>
          <a:p>
            <a:r>
              <a:rPr lang="en-US" sz="2400" dirty="0" err="1"/>
              <a:t>Klinik</a:t>
            </a:r>
            <a:r>
              <a:rPr lang="en-US" sz="2400" dirty="0"/>
              <a:t> </a:t>
            </a:r>
            <a:r>
              <a:rPr lang="en-US" sz="2400" dirty="0" err="1"/>
              <a:t>deneylerde</a:t>
            </a:r>
            <a:r>
              <a:rPr lang="en-US" sz="2400" dirty="0"/>
              <a:t> </a:t>
            </a:r>
            <a:r>
              <a:rPr lang="en-US" sz="2400" dirty="0" err="1"/>
              <a:t>etkisini</a:t>
            </a:r>
            <a:r>
              <a:rPr lang="en-US" sz="2400" dirty="0"/>
              <a:t> </a:t>
            </a:r>
            <a:r>
              <a:rPr lang="en-US" sz="2400" dirty="0" err="1"/>
              <a:t>ölçmek</a:t>
            </a:r>
            <a:r>
              <a:rPr lang="en-US" sz="2400" dirty="0"/>
              <a:t> </a:t>
            </a:r>
            <a:r>
              <a:rPr lang="en-US" sz="2400" dirty="0" err="1"/>
              <a:t>için</a:t>
            </a:r>
            <a:r>
              <a:rPr lang="en-US" sz="2400" dirty="0"/>
              <a:t> 0-hayır, 3-şiddetli </a:t>
            </a:r>
            <a:r>
              <a:rPr lang="en-US" sz="2400" dirty="0" err="1"/>
              <a:t>kırışıklar</a:t>
            </a:r>
            <a:r>
              <a:rPr lang="en-US" sz="2400" dirty="0"/>
              <a:t> </a:t>
            </a:r>
            <a:r>
              <a:rPr lang="en-US" sz="2400" dirty="0" err="1"/>
              <a:t>için</a:t>
            </a:r>
            <a:r>
              <a:rPr lang="en-US" sz="2400" dirty="0"/>
              <a:t> </a:t>
            </a:r>
            <a:r>
              <a:rPr lang="en-US" sz="2400" dirty="0" err="1"/>
              <a:t>kullanılır</a:t>
            </a:r>
            <a:endParaRPr lang="en-US" sz="2400" dirty="0"/>
          </a:p>
          <a:p>
            <a:pPr marL="0" indent="0">
              <a:buNone/>
            </a:pPr>
            <a:br>
              <a:rPr lang="en-US" sz="2400" dirty="0"/>
            </a:br>
            <a:endParaRPr lang="en-TR" sz="2400" dirty="0"/>
          </a:p>
        </p:txBody>
      </p:sp>
    </p:spTree>
    <p:extLst>
      <p:ext uri="{BB962C8B-B14F-4D97-AF65-F5344CB8AC3E}">
        <p14:creationId xmlns:p14="http://schemas.microsoft.com/office/powerpoint/2010/main" val="23046276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EC488-2FBA-5117-2D68-3BB71011DC52}"/>
              </a:ext>
            </a:extLst>
          </p:cNvPr>
          <p:cNvSpPr>
            <a:spLocks noGrp="1"/>
          </p:cNvSpPr>
          <p:nvPr>
            <p:ph type="title"/>
          </p:nvPr>
        </p:nvSpPr>
        <p:spPr/>
        <p:txBody>
          <a:bodyPr/>
          <a:lstStyle/>
          <a:p>
            <a:endParaRPr lang="en-TR"/>
          </a:p>
        </p:txBody>
      </p:sp>
      <p:pic>
        <p:nvPicPr>
          <p:cNvPr id="5" name="Content Placeholder 4">
            <a:extLst>
              <a:ext uri="{FF2B5EF4-FFF2-40B4-BE49-F238E27FC236}">
                <a16:creationId xmlns:a16="http://schemas.microsoft.com/office/drawing/2014/main" id="{D41D0572-CD6B-93D4-8C9E-0E67F00EF181}"/>
              </a:ext>
            </a:extLst>
          </p:cNvPr>
          <p:cNvPicPr>
            <a:picLocks noGrp="1" noChangeAspect="1"/>
          </p:cNvPicPr>
          <p:nvPr>
            <p:ph idx="1"/>
          </p:nvPr>
        </p:nvPicPr>
        <p:blipFill>
          <a:blip r:embed="rId2"/>
          <a:stretch>
            <a:fillRect/>
          </a:stretch>
        </p:blipFill>
        <p:spPr>
          <a:xfrm>
            <a:off x="1202760" y="36388"/>
            <a:ext cx="9097505" cy="6785223"/>
          </a:xfrm>
        </p:spPr>
      </p:pic>
    </p:spTree>
    <p:extLst>
      <p:ext uri="{BB962C8B-B14F-4D97-AF65-F5344CB8AC3E}">
        <p14:creationId xmlns:p14="http://schemas.microsoft.com/office/powerpoint/2010/main" val="34320199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C4D6B-2AF6-1D89-107B-6DBBFEEB3FA3}"/>
              </a:ext>
            </a:extLst>
          </p:cNvPr>
          <p:cNvSpPr>
            <a:spLocks noGrp="1"/>
          </p:cNvSpPr>
          <p:nvPr>
            <p:ph type="title"/>
          </p:nvPr>
        </p:nvSpPr>
        <p:spPr>
          <a:xfrm>
            <a:off x="685801" y="609601"/>
            <a:ext cx="10131425" cy="564292"/>
          </a:xfrm>
        </p:spPr>
        <p:txBody>
          <a:bodyPr>
            <a:noAutofit/>
          </a:bodyPr>
          <a:lstStyle/>
          <a:p>
            <a:r>
              <a:rPr lang="en-US" sz="2800" dirty="0" err="1"/>
              <a:t>Hastalar</a:t>
            </a:r>
            <a:r>
              <a:rPr lang="en-US" sz="2800" dirty="0"/>
              <a:t> kas </a:t>
            </a:r>
            <a:r>
              <a:rPr lang="en-US" sz="2800" dirty="0" err="1"/>
              <a:t>tonusuna</a:t>
            </a:r>
            <a:r>
              <a:rPr lang="en-US" sz="2800" dirty="0"/>
              <a:t> </a:t>
            </a:r>
            <a:r>
              <a:rPr lang="en-US" sz="2800" dirty="0" err="1"/>
              <a:t>göre</a:t>
            </a:r>
            <a:r>
              <a:rPr lang="en-US" sz="2800" dirty="0"/>
              <a:t> 3 e </a:t>
            </a:r>
            <a:r>
              <a:rPr lang="en-US" sz="2800" dirty="0" err="1"/>
              <a:t>ayrılır</a:t>
            </a:r>
            <a:br>
              <a:rPr lang="en-US" sz="2800" dirty="0"/>
            </a:br>
            <a:br>
              <a:rPr lang="en-US" sz="2800" dirty="0"/>
            </a:br>
            <a:endParaRPr lang="en-TR" sz="2800" dirty="0"/>
          </a:p>
        </p:txBody>
      </p:sp>
      <p:sp>
        <p:nvSpPr>
          <p:cNvPr id="3" name="Content Placeholder 2">
            <a:extLst>
              <a:ext uri="{FF2B5EF4-FFF2-40B4-BE49-F238E27FC236}">
                <a16:creationId xmlns:a16="http://schemas.microsoft.com/office/drawing/2014/main" id="{2CD18C0C-E6B6-148A-61C6-F79D2ADC9747}"/>
              </a:ext>
            </a:extLst>
          </p:cNvPr>
          <p:cNvSpPr>
            <a:spLocks noGrp="1"/>
          </p:cNvSpPr>
          <p:nvPr>
            <p:ph idx="1"/>
          </p:nvPr>
        </p:nvSpPr>
        <p:spPr>
          <a:xfrm>
            <a:off x="1661985" y="1425147"/>
            <a:ext cx="10131425" cy="6025977"/>
          </a:xfrm>
        </p:spPr>
        <p:txBody>
          <a:bodyPr>
            <a:normAutofit fontScale="92500" lnSpcReduction="10000"/>
          </a:bodyPr>
          <a:lstStyle/>
          <a:p>
            <a:pPr marL="342900" indent="-342900">
              <a:buFont typeface="+mj-lt"/>
              <a:buAutoNum type="arabicPeriod"/>
            </a:pPr>
            <a:r>
              <a:rPr lang="en-US" sz="2800" dirty="0" err="1"/>
              <a:t>Kinetik</a:t>
            </a:r>
            <a:r>
              <a:rPr lang="en-US" sz="2800" dirty="0"/>
              <a:t> hasta</a:t>
            </a:r>
          </a:p>
          <a:p>
            <a:pPr marL="457200" lvl="1" indent="0">
              <a:buNone/>
            </a:pPr>
            <a:r>
              <a:rPr lang="en-US" sz="2400" dirty="0" err="1"/>
              <a:t>En</a:t>
            </a:r>
            <a:r>
              <a:rPr lang="en-US" sz="2400" dirty="0"/>
              <a:t> </a:t>
            </a:r>
            <a:r>
              <a:rPr lang="en-US" sz="2400" dirty="0" err="1"/>
              <a:t>uzun</a:t>
            </a:r>
            <a:r>
              <a:rPr lang="en-US" sz="2400" dirty="0"/>
              <a:t> sure 7-9ay, </a:t>
            </a:r>
            <a:r>
              <a:rPr lang="en-US" sz="2400" dirty="0" err="1"/>
              <a:t>yılda</a:t>
            </a:r>
            <a:r>
              <a:rPr lang="en-US" sz="2400" dirty="0"/>
              <a:t> </a:t>
            </a:r>
            <a:r>
              <a:rPr lang="en-US" sz="2400" dirty="0" err="1"/>
              <a:t>bir</a:t>
            </a:r>
            <a:r>
              <a:rPr lang="en-US" sz="2400" dirty="0"/>
              <a:t> </a:t>
            </a:r>
            <a:r>
              <a:rPr lang="en-US" sz="2400" dirty="0" err="1"/>
              <a:t>kez</a:t>
            </a:r>
            <a:endParaRPr lang="en-US" sz="2400" dirty="0"/>
          </a:p>
          <a:p>
            <a:pPr marL="457200" lvl="1" indent="0">
              <a:buNone/>
            </a:pPr>
            <a:endParaRPr lang="en-US" sz="2400" dirty="0"/>
          </a:p>
          <a:p>
            <a:pPr marL="342900" indent="-342900">
              <a:buFont typeface="+mj-lt"/>
              <a:buAutoNum type="arabicPeriod"/>
            </a:pPr>
            <a:r>
              <a:rPr lang="en-US" sz="2800" dirty="0" err="1"/>
              <a:t>Hiperkinetik</a:t>
            </a:r>
            <a:r>
              <a:rPr lang="en-US" sz="2800" dirty="0"/>
              <a:t> hasta</a:t>
            </a:r>
          </a:p>
          <a:p>
            <a:pPr marL="457200" lvl="1" indent="0">
              <a:buNone/>
            </a:pPr>
            <a:r>
              <a:rPr lang="en-US" sz="2400" dirty="0"/>
              <a:t>4-6 ay, </a:t>
            </a:r>
            <a:r>
              <a:rPr lang="en-US" sz="2400" dirty="0" err="1"/>
              <a:t>yılda</a:t>
            </a:r>
            <a:r>
              <a:rPr lang="en-US" sz="2400" dirty="0"/>
              <a:t> </a:t>
            </a:r>
            <a:r>
              <a:rPr lang="en-US" sz="2400" dirty="0" err="1"/>
              <a:t>iki</a:t>
            </a:r>
            <a:r>
              <a:rPr lang="en-US" sz="2400" dirty="0"/>
              <a:t> </a:t>
            </a:r>
            <a:r>
              <a:rPr lang="en-US" sz="2400" dirty="0" err="1"/>
              <a:t>üç</a:t>
            </a:r>
            <a:r>
              <a:rPr lang="en-US" sz="2400" dirty="0"/>
              <a:t> </a:t>
            </a:r>
            <a:r>
              <a:rPr lang="en-US" sz="2400" dirty="0" err="1"/>
              <a:t>kez</a:t>
            </a:r>
            <a:endParaRPr lang="en-US" sz="2400" dirty="0"/>
          </a:p>
          <a:p>
            <a:pPr marL="457200" lvl="1" indent="0">
              <a:buNone/>
            </a:pPr>
            <a:r>
              <a:rPr lang="en-US" sz="2400" dirty="0" err="1"/>
              <a:t>En</a:t>
            </a:r>
            <a:r>
              <a:rPr lang="en-US" sz="2400" dirty="0"/>
              <a:t> </a:t>
            </a:r>
            <a:r>
              <a:rPr lang="en-US" sz="2400" dirty="0" err="1"/>
              <a:t>yaygın</a:t>
            </a:r>
            <a:endParaRPr lang="en-US" sz="2400" dirty="0"/>
          </a:p>
          <a:p>
            <a:pPr marL="342900" indent="-342900">
              <a:buFont typeface="+mj-lt"/>
              <a:buAutoNum type="arabicPeriod"/>
            </a:pPr>
            <a:endParaRPr lang="en-US" sz="2800" dirty="0"/>
          </a:p>
          <a:p>
            <a:pPr marL="342900" indent="-342900">
              <a:buFont typeface="+mj-lt"/>
              <a:buAutoNum type="arabicPeriod"/>
            </a:pPr>
            <a:r>
              <a:rPr lang="en-US" sz="2800" dirty="0" err="1"/>
              <a:t>Hipertonik</a:t>
            </a:r>
            <a:r>
              <a:rPr lang="en-US" sz="2800" dirty="0"/>
              <a:t> hasta</a:t>
            </a:r>
          </a:p>
          <a:p>
            <a:pPr marL="457200" lvl="1" indent="0">
              <a:buNone/>
            </a:pPr>
            <a:r>
              <a:rPr lang="en-US" sz="2400" dirty="0"/>
              <a:t>3-4 ay</a:t>
            </a:r>
          </a:p>
          <a:p>
            <a:pPr marL="457200" lvl="1" indent="0">
              <a:buNone/>
            </a:pPr>
            <a:r>
              <a:rPr lang="en-US" sz="2400" dirty="0" err="1"/>
              <a:t>Kırışıklık</a:t>
            </a:r>
            <a:r>
              <a:rPr lang="en-US" sz="2400" dirty="0"/>
              <a:t> </a:t>
            </a:r>
            <a:r>
              <a:rPr lang="en-US" sz="2400" dirty="0" err="1"/>
              <a:t>tamamen</a:t>
            </a:r>
            <a:r>
              <a:rPr lang="en-US" sz="2400" dirty="0"/>
              <a:t> </a:t>
            </a:r>
            <a:r>
              <a:rPr lang="en-US" sz="2400" dirty="0" err="1"/>
              <a:t>kaybolmaz</a:t>
            </a:r>
            <a:endParaRPr lang="en-US" sz="2400" dirty="0"/>
          </a:p>
          <a:p>
            <a:pPr marL="457200" lvl="1" indent="0">
              <a:buNone/>
            </a:pPr>
            <a:r>
              <a:rPr lang="en-US" sz="2400" dirty="0" err="1"/>
              <a:t>Dolgu</a:t>
            </a:r>
            <a:r>
              <a:rPr lang="en-US" sz="2400" dirty="0"/>
              <a:t>, </a:t>
            </a:r>
            <a:r>
              <a:rPr lang="en-US" sz="2400" dirty="0" err="1"/>
              <a:t>subsziyon</a:t>
            </a:r>
            <a:r>
              <a:rPr lang="en-US" sz="2400" dirty="0"/>
              <a:t>, </a:t>
            </a:r>
            <a:r>
              <a:rPr lang="en-US" sz="2400" dirty="0" err="1"/>
              <a:t>sütür</a:t>
            </a:r>
            <a:r>
              <a:rPr lang="en-US" sz="2400" dirty="0"/>
              <a:t> </a:t>
            </a:r>
            <a:r>
              <a:rPr lang="en-US" sz="2400" dirty="0" err="1"/>
              <a:t>tercih</a:t>
            </a:r>
            <a:r>
              <a:rPr lang="en-US" sz="2400" dirty="0"/>
              <a:t> </a:t>
            </a:r>
            <a:r>
              <a:rPr lang="en-US" sz="2400" dirty="0" err="1"/>
              <a:t>edilebilir</a:t>
            </a:r>
            <a:endParaRPr lang="en-US" sz="2400" dirty="0"/>
          </a:p>
          <a:p>
            <a:pPr marL="0" indent="0">
              <a:buNone/>
            </a:pPr>
            <a:br>
              <a:rPr lang="en-US" sz="2800" dirty="0"/>
            </a:br>
            <a:endParaRPr lang="en-TR" sz="2800" dirty="0"/>
          </a:p>
        </p:txBody>
      </p:sp>
    </p:spTree>
    <p:extLst>
      <p:ext uri="{BB962C8B-B14F-4D97-AF65-F5344CB8AC3E}">
        <p14:creationId xmlns:p14="http://schemas.microsoft.com/office/powerpoint/2010/main" val="21874936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30468-1B32-14C2-19FC-EE30EAF85A3B}"/>
              </a:ext>
            </a:extLst>
          </p:cNvPr>
          <p:cNvSpPr>
            <a:spLocks noGrp="1"/>
          </p:cNvSpPr>
          <p:nvPr>
            <p:ph type="title"/>
          </p:nvPr>
        </p:nvSpPr>
        <p:spPr/>
        <p:txBody>
          <a:bodyPr/>
          <a:lstStyle/>
          <a:p>
            <a:r>
              <a:rPr lang="en-TR" dirty="0"/>
              <a:t>Hasta KONSÜLTasyon</a:t>
            </a:r>
          </a:p>
        </p:txBody>
      </p:sp>
      <p:sp>
        <p:nvSpPr>
          <p:cNvPr id="3" name="Content Placeholder 2">
            <a:extLst>
              <a:ext uri="{FF2B5EF4-FFF2-40B4-BE49-F238E27FC236}">
                <a16:creationId xmlns:a16="http://schemas.microsoft.com/office/drawing/2014/main" id="{E8E916EC-6640-CCB8-AAED-507976637A79}"/>
              </a:ext>
            </a:extLst>
          </p:cNvPr>
          <p:cNvSpPr>
            <a:spLocks noGrp="1"/>
          </p:cNvSpPr>
          <p:nvPr>
            <p:ph idx="1"/>
          </p:nvPr>
        </p:nvSpPr>
        <p:spPr>
          <a:xfrm>
            <a:off x="685801" y="1554481"/>
            <a:ext cx="10131425" cy="4236720"/>
          </a:xfrm>
        </p:spPr>
        <p:txBody>
          <a:bodyPr>
            <a:normAutofit/>
          </a:bodyPr>
          <a:lstStyle/>
          <a:p>
            <a:r>
              <a:rPr lang="en-US" sz="2400" dirty="0"/>
              <a:t>Hasta </a:t>
            </a:r>
            <a:r>
              <a:rPr lang="en-US" sz="2400" dirty="0" err="1"/>
              <a:t>Bilgileri</a:t>
            </a:r>
            <a:endParaRPr lang="en-US" sz="2400" dirty="0"/>
          </a:p>
          <a:p>
            <a:r>
              <a:rPr lang="en-US" sz="2400" dirty="0"/>
              <a:t>Prick </a:t>
            </a:r>
            <a:r>
              <a:rPr lang="en-US" sz="2400" dirty="0" err="1"/>
              <a:t>testi</a:t>
            </a:r>
            <a:endParaRPr lang="en-US" sz="2400" dirty="0"/>
          </a:p>
          <a:p>
            <a:r>
              <a:rPr lang="en-US" sz="2400" dirty="0"/>
              <a:t>Onam </a:t>
            </a:r>
            <a:r>
              <a:rPr lang="en-US" sz="2400" dirty="0" err="1"/>
              <a:t>formu</a:t>
            </a:r>
            <a:endParaRPr lang="en-US" sz="2400" dirty="0"/>
          </a:p>
          <a:p>
            <a:r>
              <a:rPr lang="en-US" sz="2400" dirty="0" err="1"/>
              <a:t>Güven</a:t>
            </a:r>
            <a:r>
              <a:rPr lang="en-US" sz="2400" dirty="0"/>
              <a:t> </a:t>
            </a:r>
            <a:r>
              <a:rPr lang="en-US" sz="2400" dirty="0" err="1"/>
              <a:t>vermek</a:t>
            </a:r>
            <a:endParaRPr lang="en-US" sz="2400" dirty="0"/>
          </a:p>
          <a:p>
            <a:r>
              <a:rPr lang="en-US" sz="2400" dirty="0" err="1"/>
              <a:t>Komplikasyonlar</a:t>
            </a:r>
            <a:endParaRPr lang="en-US" sz="2400" dirty="0"/>
          </a:p>
          <a:p>
            <a:r>
              <a:rPr lang="en-US" sz="2400" dirty="0" err="1"/>
              <a:t>İşlem</a:t>
            </a:r>
            <a:r>
              <a:rPr lang="en-US" sz="2400" dirty="0"/>
              <a:t> </a:t>
            </a:r>
            <a:r>
              <a:rPr lang="en-US" sz="2400" dirty="0" err="1"/>
              <a:t>sonrası</a:t>
            </a:r>
            <a:r>
              <a:rPr lang="en-US" sz="2400" dirty="0"/>
              <a:t> </a:t>
            </a:r>
            <a:r>
              <a:rPr lang="en-US" sz="2400" dirty="0" err="1"/>
              <a:t>kaçınılması</a:t>
            </a:r>
            <a:r>
              <a:rPr lang="en-US" sz="2400" dirty="0"/>
              <a:t> </a:t>
            </a:r>
            <a:r>
              <a:rPr lang="en-US" sz="2400" dirty="0" err="1"/>
              <a:t>ve</a:t>
            </a:r>
            <a:r>
              <a:rPr lang="en-US" sz="2400" dirty="0"/>
              <a:t> </a:t>
            </a:r>
            <a:r>
              <a:rPr lang="en-US" sz="2400" dirty="0" err="1"/>
              <a:t>dikkat</a:t>
            </a:r>
            <a:r>
              <a:rPr lang="en-US" sz="2400" dirty="0"/>
              <a:t> </a:t>
            </a:r>
            <a:r>
              <a:rPr lang="en-US" sz="2400" dirty="0" err="1"/>
              <a:t>edilmesi</a:t>
            </a:r>
            <a:r>
              <a:rPr lang="en-US" sz="2400" dirty="0"/>
              <a:t> </a:t>
            </a:r>
            <a:r>
              <a:rPr lang="en-US" sz="2400" dirty="0" err="1"/>
              <a:t>gereken</a:t>
            </a:r>
            <a:r>
              <a:rPr lang="en-US" sz="2400" dirty="0"/>
              <a:t> </a:t>
            </a:r>
            <a:r>
              <a:rPr lang="en-US" sz="2400" dirty="0" err="1"/>
              <a:t>durumlar</a:t>
            </a:r>
            <a:br>
              <a:rPr lang="en-US" sz="2400" dirty="0"/>
            </a:br>
            <a:endParaRPr lang="en-TR" sz="2400" dirty="0"/>
          </a:p>
        </p:txBody>
      </p:sp>
    </p:spTree>
    <p:extLst>
      <p:ext uri="{BB962C8B-B14F-4D97-AF65-F5344CB8AC3E}">
        <p14:creationId xmlns:p14="http://schemas.microsoft.com/office/powerpoint/2010/main" val="8943606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7E514-487A-6F0C-B809-545BFFF8581B}"/>
              </a:ext>
            </a:extLst>
          </p:cNvPr>
          <p:cNvSpPr>
            <a:spLocks noGrp="1"/>
          </p:cNvSpPr>
          <p:nvPr>
            <p:ph type="title"/>
          </p:nvPr>
        </p:nvSpPr>
        <p:spPr>
          <a:xfrm>
            <a:off x="685800" y="0"/>
            <a:ext cx="10131425" cy="1456267"/>
          </a:xfrm>
        </p:spPr>
        <p:txBody>
          <a:bodyPr/>
          <a:lstStyle/>
          <a:p>
            <a:r>
              <a:rPr lang="en-TR" dirty="0"/>
              <a:t>POZLAMA</a:t>
            </a:r>
          </a:p>
        </p:txBody>
      </p:sp>
      <p:sp>
        <p:nvSpPr>
          <p:cNvPr id="3" name="Content Placeholder 2">
            <a:extLst>
              <a:ext uri="{FF2B5EF4-FFF2-40B4-BE49-F238E27FC236}">
                <a16:creationId xmlns:a16="http://schemas.microsoft.com/office/drawing/2014/main" id="{C5630AB1-9B9A-7F3A-FE4E-6012782BEAC3}"/>
              </a:ext>
            </a:extLst>
          </p:cNvPr>
          <p:cNvSpPr>
            <a:spLocks noGrp="1"/>
          </p:cNvSpPr>
          <p:nvPr>
            <p:ph idx="1"/>
          </p:nvPr>
        </p:nvSpPr>
        <p:spPr>
          <a:xfrm>
            <a:off x="685801" y="951470"/>
            <a:ext cx="10131425" cy="4654379"/>
          </a:xfrm>
        </p:spPr>
        <p:txBody>
          <a:bodyPr>
            <a:normAutofit/>
          </a:bodyPr>
          <a:lstStyle/>
          <a:p>
            <a:pPr marL="457200" indent="-457200">
              <a:buFont typeface="+mj-lt"/>
              <a:buAutoNum type="arabicPeriod"/>
            </a:pPr>
            <a:r>
              <a:rPr lang="en-US" sz="2400" dirty="0" err="1"/>
              <a:t>Nötr</a:t>
            </a:r>
            <a:endParaRPr lang="en-US" sz="2400" dirty="0"/>
          </a:p>
          <a:p>
            <a:pPr marL="457200" indent="-457200">
              <a:buFont typeface="+mj-lt"/>
              <a:buAutoNum type="arabicPeriod"/>
            </a:pPr>
            <a:r>
              <a:rPr lang="en-US" sz="2400" dirty="0" err="1"/>
              <a:t>Kaş</a:t>
            </a:r>
            <a:r>
              <a:rPr lang="en-US" sz="2400" dirty="0"/>
              <a:t> </a:t>
            </a:r>
            <a:r>
              <a:rPr lang="en-US" sz="2400" dirty="0" err="1"/>
              <a:t>çatarken</a:t>
            </a:r>
            <a:endParaRPr lang="en-US" sz="2400" dirty="0"/>
          </a:p>
          <a:p>
            <a:pPr marL="457200" indent="-457200">
              <a:buFont typeface="+mj-lt"/>
              <a:buAutoNum type="arabicPeriod"/>
            </a:pPr>
            <a:r>
              <a:rPr lang="en-US" sz="2400" dirty="0" err="1"/>
              <a:t>Kaş</a:t>
            </a:r>
            <a:r>
              <a:rPr lang="en-US" sz="2400" dirty="0"/>
              <a:t> </a:t>
            </a:r>
            <a:r>
              <a:rPr lang="en-US" sz="2400" dirty="0" err="1"/>
              <a:t>kaldırırken</a:t>
            </a:r>
            <a:endParaRPr lang="en-US" sz="2400" dirty="0"/>
          </a:p>
          <a:p>
            <a:pPr marL="457200" indent="-457200">
              <a:buFont typeface="+mj-lt"/>
              <a:buAutoNum type="arabicPeriod"/>
            </a:pPr>
            <a:r>
              <a:rPr lang="en-US" sz="2400" dirty="0" err="1"/>
              <a:t>Gözleri</a:t>
            </a:r>
            <a:r>
              <a:rPr lang="en-US" sz="2400" dirty="0"/>
              <a:t> </a:t>
            </a:r>
            <a:r>
              <a:rPr lang="en-US" sz="2400" dirty="0" err="1"/>
              <a:t>kısarak</a:t>
            </a:r>
            <a:r>
              <a:rPr lang="en-US" sz="2400" dirty="0"/>
              <a:t> - </a:t>
            </a:r>
            <a:r>
              <a:rPr lang="en-US" sz="2400" dirty="0" err="1"/>
              <a:t>Sırıtırken</a:t>
            </a:r>
            <a:r>
              <a:rPr lang="en-US" sz="2400" dirty="0"/>
              <a:t> (</a:t>
            </a:r>
            <a:r>
              <a:rPr lang="en-US" sz="2400" dirty="0" err="1"/>
              <a:t>kaz</a:t>
            </a:r>
            <a:r>
              <a:rPr lang="en-US" sz="2400" dirty="0"/>
              <a:t> </a:t>
            </a:r>
            <a:r>
              <a:rPr lang="en-US" sz="2400" dirty="0" err="1"/>
              <a:t>ayakları</a:t>
            </a:r>
            <a:r>
              <a:rPr lang="en-US" sz="2400" dirty="0"/>
              <a:t>) (</a:t>
            </a:r>
            <a:r>
              <a:rPr lang="en-US" sz="2400" dirty="0" err="1"/>
              <a:t>çift</a:t>
            </a:r>
            <a:r>
              <a:rPr lang="en-US" sz="2400" dirty="0"/>
              <a:t> </a:t>
            </a:r>
            <a:r>
              <a:rPr lang="en-US" sz="2400" dirty="0" err="1"/>
              <a:t>taraflı</a:t>
            </a:r>
            <a:r>
              <a:rPr lang="en-US" sz="2400" dirty="0"/>
              <a:t>)</a:t>
            </a:r>
          </a:p>
          <a:p>
            <a:r>
              <a:rPr lang="en-US" sz="2400" dirty="0" err="1"/>
              <a:t>En</a:t>
            </a:r>
            <a:r>
              <a:rPr lang="en-US" sz="2400" dirty="0"/>
              <a:t> </a:t>
            </a:r>
            <a:r>
              <a:rPr lang="en-US" sz="2400" dirty="0" err="1"/>
              <a:t>az</a:t>
            </a:r>
            <a:r>
              <a:rPr lang="en-US" sz="2400" dirty="0"/>
              <a:t> </a:t>
            </a:r>
            <a:r>
              <a:rPr lang="en-US" sz="2400" dirty="0" err="1"/>
              <a:t>dört</a:t>
            </a:r>
            <a:r>
              <a:rPr lang="en-US" sz="2400" dirty="0"/>
              <a:t> </a:t>
            </a:r>
            <a:r>
              <a:rPr lang="en-US" sz="2400" dirty="0" err="1"/>
              <a:t>farklı</a:t>
            </a:r>
            <a:r>
              <a:rPr lang="en-US" sz="2400" dirty="0"/>
              <a:t> </a:t>
            </a:r>
            <a:r>
              <a:rPr lang="en-US" sz="2400" dirty="0" err="1"/>
              <a:t>poz</a:t>
            </a:r>
            <a:r>
              <a:rPr lang="en-US" sz="2400" dirty="0"/>
              <a:t> </a:t>
            </a:r>
            <a:r>
              <a:rPr lang="en-US" sz="2400" dirty="0" err="1"/>
              <a:t>foto</a:t>
            </a:r>
            <a:r>
              <a:rPr lang="en-US" sz="2400" dirty="0"/>
              <a:t> </a:t>
            </a:r>
            <a:r>
              <a:rPr lang="en-US" sz="2400" dirty="0" err="1"/>
              <a:t>alınmalı</a:t>
            </a:r>
            <a:endParaRPr lang="en-US" sz="2400" dirty="0"/>
          </a:p>
          <a:p>
            <a:r>
              <a:rPr lang="en-US" sz="2400" dirty="0" err="1"/>
              <a:t>Tiksinme</a:t>
            </a:r>
            <a:r>
              <a:rPr lang="en-US" sz="2400" dirty="0"/>
              <a:t> </a:t>
            </a:r>
            <a:r>
              <a:rPr lang="en-US" sz="2400" dirty="0" err="1"/>
              <a:t>hareketi</a:t>
            </a:r>
            <a:r>
              <a:rPr lang="en-US" sz="2400" dirty="0"/>
              <a:t> (Bunny lines)</a:t>
            </a:r>
          </a:p>
          <a:p>
            <a:r>
              <a:rPr lang="en-US" sz="2400" dirty="0"/>
              <a:t>Alt </a:t>
            </a:r>
            <a:r>
              <a:rPr lang="en-US" sz="2400" dirty="0" err="1"/>
              <a:t>dudağını</a:t>
            </a:r>
            <a:r>
              <a:rPr lang="en-US" sz="2400" dirty="0"/>
              <a:t> </a:t>
            </a:r>
            <a:r>
              <a:rPr lang="en-US" sz="2400" dirty="0" err="1"/>
              <a:t>burnuna</a:t>
            </a:r>
            <a:r>
              <a:rPr lang="en-US" sz="2400" dirty="0"/>
              <a:t> </a:t>
            </a:r>
            <a:r>
              <a:rPr lang="en-US" sz="2400" dirty="0" err="1"/>
              <a:t>değdirmeye</a:t>
            </a:r>
            <a:r>
              <a:rPr lang="en-US" sz="2400" dirty="0"/>
              <a:t> </a:t>
            </a:r>
            <a:r>
              <a:rPr lang="en-US" sz="2400" dirty="0" err="1"/>
              <a:t>çalış</a:t>
            </a:r>
            <a:r>
              <a:rPr lang="en-US" sz="2400" dirty="0"/>
              <a:t> (Dimple chin)</a:t>
            </a:r>
            <a:br>
              <a:rPr lang="en-US" sz="2400" dirty="0"/>
            </a:br>
            <a:endParaRPr lang="en-TR" sz="2400" dirty="0"/>
          </a:p>
        </p:txBody>
      </p:sp>
    </p:spTree>
    <p:extLst>
      <p:ext uri="{BB962C8B-B14F-4D97-AF65-F5344CB8AC3E}">
        <p14:creationId xmlns:p14="http://schemas.microsoft.com/office/powerpoint/2010/main" val="13532902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8C5F6A0-E85F-419D-E060-1FDD981B1D02}"/>
              </a:ext>
            </a:extLst>
          </p:cNvPr>
          <p:cNvSpPr>
            <a:spLocks noGrp="1"/>
          </p:cNvSpPr>
          <p:nvPr>
            <p:ph type="title"/>
          </p:nvPr>
        </p:nvSpPr>
        <p:spPr>
          <a:xfrm>
            <a:off x="685801" y="203200"/>
            <a:ext cx="10131425" cy="1456267"/>
          </a:xfrm>
        </p:spPr>
        <p:txBody>
          <a:bodyPr>
            <a:normAutofit/>
          </a:bodyPr>
          <a:lstStyle/>
          <a:p>
            <a:pPr algn="ctr"/>
            <a:r>
              <a:rPr lang="tr-TR" sz="3200" dirty="0" err="1">
                <a:latin typeface="+mn-lt"/>
              </a:rPr>
              <a:t>Kontraendikasyonlar</a:t>
            </a:r>
            <a:endParaRPr lang="tr-TR" sz="3200" dirty="0">
              <a:latin typeface="+mn-lt"/>
            </a:endParaRPr>
          </a:p>
        </p:txBody>
      </p:sp>
      <p:sp>
        <p:nvSpPr>
          <p:cNvPr id="3" name="İçerik Yer Tutucusu 2">
            <a:extLst>
              <a:ext uri="{FF2B5EF4-FFF2-40B4-BE49-F238E27FC236}">
                <a16:creationId xmlns:a16="http://schemas.microsoft.com/office/drawing/2014/main" id="{8BAA3CBD-FD5F-7698-B913-625FCA16308C}"/>
              </a:ext>
            </a:extLst>
          </p:cNvPr>
          <p:cNvSpPr>
            <a:spLocks noGrp="1"/>
          </p:cNvSpPr>
          <p:nvPr>
            <p:ph idx="1"/>
          </p:nvPr>
        </p:nvSpPr>
        <p:spPr>
          <a:xfrm>
            <a:off x="685801" y="1358901"/>
            <a:ext cx="10131425" cy="4889500"/>
          </a:xfrm>
        </p:spPr>
        <p:txBody>
          <a:bodyPr>
            <a:normAutofit fontScale="92500" lnSpcReduction="20000"/>
          </a:bodyPr>
          <a:lstStyle/>
          <a:p>
            <a:pPr algn="just" defTabSz="457200" fontAlgn="auto">
              <a:spcAft>
                <a:spcPts val="0"/>
              </a:spcAft>
              <a:buSzPct val="100000"/>
              <a:defRPr sz="3500" baseline="0">
                <a:solidFill>
                  <a:srgbClr val="444444"/>
                </a:solidFill>
                <a:latin typeface="+mn-lt"/>
                <a:ea typeface="+mn-ea"/>
                <a:cs typeface="+mn-cs"/>
                <a:sym typeface="Helvetica"/>
              </a:defRPr>
            </a:pPr>
            <a:r>
              <a:rPr lang="tr-TR" dirty="0">
                <a:solidFill>
                  <a:schemeClr val="tx1">
                    <a:lumMod val="95000"/>
                    <a:lumOff val="5000"/>
                  </a:schemeClr>
                </a:solidFill>
                <a:sym typeface="Helvetica"/>
              </a:rPr>
              <a:t>Hamilelik, emzirme, </a:t>
            </a:r>
          </a:p>
          <a:p>
            <a:pPr algn="just" defTabSz="457200" fontAlgn="auto">
              <a:spcAft>
                <a:spcPts val="0"/>
              </a:spcAft>
              <a:buSzPct val="100000"/>
              <a:defRPr sz="3500" baseline="0">
                <a:solidFill>
                  <a:srgbClr val="444444"/>
                </a:solidFill>
                <a:latin typeface="+mn-lt"/>
                <a:ea typeface="+mn-ea"/>
                <a:cs typeface="+mn-cs"/>
                <a:sym typeface="Helvetica"/>
              </a:defRPr>
            </a:pPr>
            <a:r>
              <a:rPr lang="tr-TR" dirty="0">
                <a:solidFill>
                  <a:schemeClr val="tx1">
                    <a:lumMod val="95000"/>
                    <a:lumOff val="5000"/>
                  </a:schemeClr>
                </a:solidFill>
                <a:sym typeface="Helvetica"/>
              </a:rPr>
              <a:t>İlaç kullanımı (aminoglikozidler,  </a:t>
            </a:r>
            <a:r>
              <a:rPr lang="tr-TR" dirty="0" err="1">
                <a:solidFill>
                  <a:schemeClr val="tx1">
                    <a:lumMod val="95000"/>
                    <a:lumOff val="5000"/>
                  </a:schemeClr>
                </a:solidFill>
                <a:sym typeface="Helvetica"/>
              </a:rPr>
              <a:t>penisilamin</a:t>
            </a:r>
            <a:r>
              <a:rPr lang="tr-TR" dirty="0">
                <a:solidFill>
                  <a:schemeClr val="tx1">
                    <a:lumMod val="95000"/>
                    <a:lumOff val="5000"/>
                  </a:schemeClr>
                </a:solidFill>
                <a:sym typeface="Helvetica"/>
              </a:rPr>
              <a:t> , kinin, kalsiyum kanal blokörleri , Mg, siklosporin , Toksin etkisini arttırırlar)</a:t>
            </a:r>
          </a:p>
          <a:p>
            <a:pPr algn="just" defTabSz="457200" fontAlgn="auto">
              <a:spcAft>
                <a:spcPts val="0"/>
              </a:spcAft>
              <a:buSzPct val="100000"/>
              <a:defRPr sz="3500" baseline="0">
                <a:solidFill>
                  <a:srgbClr val="444444"/>
                </a:solidFill>
                <a:latin typeface="+mn-lt"/>
                <a:ea typeface="+mn-ea"/>
                <a:cs typeface="+mn-cs"/>
                <a:sym typeface="Helvetica"/>
              </a:defRPr>
            </a:pPr>
            <a:r>
              <a:rPr lang="tr-TR" dirty="0">
                <a:solidFill>
                  <a:schemeClr val="tx1">
                    <a:lumMod val="95000"/>
                    <a:lumOff val="5000"/>
                  </a:schemeClr>
                </a:solidFill>
                <a:sym typeface="Helvetica"/>
              </a:rPr>
              <a:t>Alerjiye yatkınlık</a:t>
            </a:r>
          </a:p>
          <a:p>
            <a:pPr algn="just" defTabSz="457200" fontAlgn="auto">
              <a:spcAft>
                <a:spcPts val="0"/>
              </a:spcAft>
              <a:buSzPct val="100000"/>
              <a:defRPr sz="3500" baseline="0">
                <a:solidFill>
                  <a:srgbClr val="444444"/>
                </a:solidFill>
                <a:latin typeface="+mn-lt"/>
                <a:ea typeface="+mn-ea"/>
                <a:cs typeface="+mn-cs"/>
                <a:sym typeface="Helvetica"/>
              </a:defRPr>
            </a:pPr>
            <a:r>
              <a:rPr lang="tr-TR" dirty="0">
                <a:solidFill>
                  <a:schemeClr val="tx1">
                    <a:lumMod val="95000"/>
                    <a:lumOff val="5000"/>
                  </a:schemeClr>
                </a:solidFill>
                <a:sym typeface="Helvetica"/>
              </a:rPr>
              <a:t>Nöromüsküler hastalıklar (ALS, MG, </a:t>
            </a:r>
            <a:r>
              <a:rPr lang="tr-TR" dirty="0" err="1">
                <a:solidFill>
                  <a:schemeClr val="tx1">
                    <a:lumMod val="95000"/>
                    <a:lumOff val="5000"/>
                  </a:schemeClr>
                </a:solidFill>
                <a:sym typeface="Helvetica"/>
              </a:rPr>
              <a:t>Eaton</a:t>
            </a:r>
            <a:r>
              <a:rPr lang="tr-TR" dirty="0">
                <a:solidFill>
                  <a:schemeClr val="tx1">
                    <a:lumMod val="95000"/>
                    <a:lumOff val="5000"/>
                  </a:schemeClr>
                </a:solidFill>
                <a:sym typeface="Helvetica"/>
              </a:rPr>
              <a:t>-Lambert Sendromu)</a:t>
            </a:r>
          </a:p>
          <a:p>
            <a:pPr algn="just" defTabSz="457200" fontAlgn="auto">
              <a:spcAft>
                <a:spcPts val="0"/>
              </a:spcAft>
              <a:buSzPct val="100000"/>
              <a:defRPr sz="3500" baseline="0">
                <a:solidFill>
                  <a:srgbClr val="444444"/>
                </a:solidFill>
                <a:latin typeface="+mn-lt"/>
                <a:ea typeface="+mn-ea"/>
                <a:cs typeface="+mn-cs"/>
                <a:sym typeface="Helvetica"/>
              </a:defRPr>
            </a:pPr>
            <a:r>
              <a:rPr lang="tr-TR" dirty="0">
                <a:solidFill>
                  <a:schemeClr val="tx1">
                    <a:lumMod val="95000"/>
                    <a:lumOff val="5000"/>
                  </a:schemeClr>
                </a:solidFill>
                <a:sym typeface="Helvetica"/>
              </a:rPr>
              <a:t>Psikolojik açıdan stabil olmayan, aşırı beklentili hastalar (Dismorfik bozukluk ,  </a:t>
            </a:r>
            <a:r>
              <a:rPr lang="tr-TR" dirty="0" err="1">
                <a:solidFill>
                  <a:schemeClr val="tx1">
                    <a:lumMod val="95000"/>
                    <a:lumOff val="5000"/>
                  </a:schemeClr>
                </a:solidFill>
                <a:sym typeface="Helvetica"/>
              </a:rPr>
              <a:t>Borderline</a:t>
            </a:r>
            <a:r>
              <a:rPr lang="tr-TR" dirty="0">
                <a:solidFill>
                  <a:schemeClr val="tx1">
                    <a:lumMod val="95000"/>
                    <a:lumOff val="5000"/>
                  </a:schemeClr>
                </a:solidFill>
                <a:sym typeface="Helvetica"/>
              </a:rPr>
              <a:t> , OKB, Narsisim)</a:t>
            </a:r>
          </a:p>
          <a:p>
            <a:pPr algn="just" defTabSz="457200" fontAlgn="auto">
              <a:spcAft>
                <a:spcPts val="0"/>
              </a:spcAft>
              <a:buSzPct val="100000"/>
              <a:defRPr sz="3500" baseline="0">
                <a:solidFill>
                  <a:srgbClr val="444444"/>
                </a:solidFill>
                <a:latin typeface="+mn-lt"/>
                <a:ea typeface="+mn-ea"/>
                <a:cs typeface="+mn-cs"/>
                <a:sym typeface="Helvetica"/>
              </a:defRPr>
            </a:pPr>
            <a:r>
              <a:rPr lang="tr-TR" dirty="0">
                <a:solidFill>
                  <a:schemeClr val="tx1">
                    <a:lumMod val="95000"/>
                    <a:lumOff val="5000"/>
                  </a:schemeClr>
                </a:solidFill>
                <a:sym typeface="Helvetica"/>
              </a:rPr>
              <a:t>Uygulama bölgesinde enfeksiyon, egzama gibi hastalıklar</a:t>
            </a:r>
          </a:p>
          <a:p>
            <a:pPr algn="just" defTabSz="457200" fontAlgn="auto">
              <a:spcAft>
                <a:spcPts val="0"/>
              </a:spcAft>
              <a:buSzPct val="100000"/>
              <a:defRPr sz="3500" baseline="0">
                <a:solidFill>
                  <a:srgbClr val="444444"/>
                </a:solidFill>
                <a:latin typeface="+mn-lt"/>
                <a:ea typeface="+mn-ea"/>
                <a:cs typeface="+mn-cs"/>
                <a:sym typeface="Helvetica"/>
              </a:defRPr>
            </a:pPr>
            <a:r>
              <a:rPr lang="tr-TR" dirty="0">
                <a:solidFill>
                  <a:schemeClr val="tx1">
                    <a:lumMod val="95000"/>
                    <a:lumOff val="5000"/>
                  </a:schemeClr>
                </a:solidFill>
                <a:sym typeface="Helvetica"/>
              </a:rPr>
              <a:t>İnflamatuar deri hastalığı ve kanama bozukluğu</a:t>
            </a:r>
          </a:p>
        </p:txBody>
      </p:sp>
    </p:spTree>
    <p:extLst>
      <p:ext uri="{BB962C8B-B14F-4D97-AF65-F5344CB8AC3E}">
        <p14:creationId xmlns:p14="http://schemas.microsoft.com/office/powerpoint/2010/main" val="36623133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CB72A-2E91-D2B7-0250-0B7F3DA1D1BB}"/>
              </a:ext>
            </a:extLst>
          </p:cNvPr>
          <p:cNvSpPr>
            <a:spLocks noGrp="1"/>
          </p:cNvSpPr>
          <p:nvPr>
            <p:ph type="title"/>
          </p:nvPr>
        </p:nvSpPr>
        <p:spPr/>
        <p:txBody>
          <a:bodyPr/>
          <a:lstStyle/>
          <a:p>
            <a:r>
              <a:rPr lang="en-US" dirty="0"/>
              <a:t>KOMPLİKASYONLAR</a:t>
            </a:r>
            <a:br>
              <a:rPr lang="en-US" dirty="0"/>
            </a:br>
            <a:endParaRPr lang="en-TR" dirty="0"/>
          </a:p>
        </p:txBody>
      </p:sp>
      <p:sp>
        <p:nvSpPr>
          <p:cNvPr id="3" name="Content Placeholder 2">
            <a:extLst>
              <a:ext uri="{FF2B5EF4-FFF2-40B4-BE49-F238E27FC236}">
                <a16:creationId xmlns:a16="http://schemas.microsoft.com/office/drawing/2014/main" id="{4DDEB257-BD74-80D3-E7EA-8AA4C38284CB}"/>
              </a:ext>
            </a:extLst>
          </p:cNvPr>
          <p:cNvSpPr>
            <a:spLocks noGrp="1"/>
          </p:cNvSpPr>
          <p:nvPr>
            <p:ph idx="1"/>
          </p:nvPr>
        </p:nvSpPr>
        <p:spPr>
          <a:xfrm>
            <a:off x="685801" y="1396315"/>
            <a:ext cx="10131425" cy="4394886"/>
          </a:xfrm>
        </p:spPr>
        <p:txBody>
          <a:bodyPr>
            <a:normAutofit lnSpcReduction="10000"/>
          </a:bodyPr>
          <a:lstStyle/>
          <a:p>
            <a:pPr marL="0" indent="0">
              <a:buNone/>
            </a:pPr>
            <a:r>
              <a:rPr lang="en-US" dirty="0"/>
              <a:t> </a:t>
            </a:r>
          </a:p>
          <a:p>
            <a:r>
              <a:rPr lang="en-US" dirty="0" err="1"/>
              <a:t>Enjeksiyon</a:t>
            </a:r>
            <a:r>
              <a:rPr lang="en-US" dirty="0"/>
              <a:t> </a:t>
            </a:r>
            <a:r>
              <a:rPr lang="en-US" dirty="0" err="1"/>
              <a:t>bölgesinde</a:t>
            </a:r>
            <a:r>
              <a:rPr lang="en-US" dirty="0"/>
              <a:t> </a:t>
            </a:r>
            <a:r>
              <a:rPr lang="en-US" dirty="0" err="1"/>
              <a:t>ağrı</a:t>
            </a:r>
            <a:r>
              <a:rPr lang="en-US" dirty="0"/>
              <a:t>, </a:t>
            </a:r>
            <a:r>
              <a:rPr lang="en-US" dirty="0" err="1"/>
              <a:t>şişme</a:t>
            </a:r>
            <a:r>
              <a:rPr lang="en-US" dirty="0"/>
              <a:t> </a:t>
            </a:r>
            <a:r>
              <a:rPr lang="en-US" dirty="0" err="1"/>
              <a:t>veya</a:t>
            </a:r>
            <a:r>
              <a:rPr lang="en-US" dirty="0"/>
              <a:t> </a:t>
            </a:r>
            <a:r>
              <a:rPr lang="en-US" dirty="0" err="1"/>
              <a:t>morarma</a:t>
            </a:r>
            <a:r>
              <a:rPr lang="en-US" dirty="0"/>
              <a:t> (7-15 </a:t>
            </a:r>
            <a:r>
              <a:rPr lang="en-US" dirty="0" err="1"/>
              <a:t>gün</a:t>
            </a:r>
            <a:r>
              <a:rPr lang="en-US" dirty="0"/>
              <a:t> </a:t>
            </a:r>
            <a:r>
              <a:rPr lang="en-US" dirty="0" err="1"/>
              <a:t>sürebilir</a:t>
            </a:r>
            <a:r>
              <a:rPr lang="en-US" dirty="0"/>
              <a:t>)</a:t>
            </a:r>
          </a:p>
          <a:p>
            <a:r>
              <a:rPr lang="en-US" dirty="0" err="1"/>
              <a:t>Ekimoz</a:t>
            </a:r>
            <a:r>
              <a:rPr lang="en-US" dirty="0"/>
              <a:t> </a:t>
            </a:r>
            <a:r>
              <a:rPr lang="en-US" dirty="0" err="1"/>
              <a:t>işlem</a:t>
            </a:r>
            <a:r>
              <a:rPr lang="en-US" dirty="0"/>
              <a:t> </a:t>
            </a:r>
            <a:r>
              <a:rPr lang="en-US" dirty="0" err="1"/>
              <a:t>öncesi</a:t>
            </a:r>
            <a:r>
              <a:rPr lang="en-US" dirty="0"/>
              <a:t> </a:t>
            </a:r>
            <a:r>
              <a:rPr lang="en-US" dirty="0" err="1"/>
              <a:t>ve</a:t>
            </a:r>
            <a:r>
              <a:rPr lang="en-US" dirty="0"/>
              <a:t> </a:t>
            </a:r>
            <a:r>
              <a:rPr lang="en-US" dirty="0" err="1"/>
              <a:t>sonrası</a:t>
            </a:r>
            <a:r>
              <a:rPr lang="en-US" dirty="0"/>
              <a:t> </a:t>
            </a:r>
            <a:r>
              <a:rPr lang="en-US" dirty="0" err="1"/>
              <a:t>buz</a:t>
            </a:r>
            <a:r>
              <a:rPr lang="en-US" dirty="0"/>
              <a:t> </a:t>
            </a:r>
            <a:r>
              <a:rPr lang="en-US" dirty="0" err="1"/>
              <a:t>torbası</a:t>
            </a:r>
            <a:endParaRPr lang="en-US" dirty="0"/>
          </a:p>
          <a:p>
            <a:r>
              <a:rPr lang="en-US" dirty="0" err="1"/>
              <a:t>Başağrısı</a:t>
            </a:r>
            <a:r>
              <a:rPr lang="en-US" dirty="0"/>
              <a:t> </a:t>
            </a:r>
            <a:r>
              <a:rPr lang="en-US" dirty="0" err="1"/>
              <a:t>veya</a:t>
            </a:r>
            <a:r>
              <a:rPr lang="en-US" dirty="0"/>
              <a:t> grip </a:t>
            </a:r>
            <a:r>
              <a:rPr lang="en-US" dirty="0" err="1"/>
              <a:t>benzeri</a:t>
            </a:r>
            <a:r>
              <a:rPr lang="en-US" dirty="0"/>
              <a:t> </a:t>
            </a:r>
            <a:r>
              <a:rPr lang="en-US" dirty="0" err="1"/>
              <a:t>semptomlar</a:t>
            </a:r>
            <a:endParaRPr lang="en-US" dirty="0"/>
          </a:p>
          <a:p>
            <a:pPr lvl="1"/>
            <a:r>
              <a:rPr lang="en-US" dirty="0" err="1"/>
              <a:t>Parasetamol</a:t>
            </a:r>
            <a:endParaRPr lang="en-US" dirty="0"/>
          </a:p>
          <a:p>
            <a:pPr lvl="1"/>
            <a:r>
              <a:rPr lang="en-US" dirty="0" err="1"/>
              <a:t>Geralgine</a:t>
            </a:r>
            <a:r>
              <a:rPr lang="en-US" dirty="0"/>
              <a:t> K, </a:t>
            </a:r>
            <a:r>
              <a:rPr lang="en-US" dirty="0" err="1"/>
              <a:t>Minoset</a:t>
            </a:r>
            <a:r>
              <a:rPr lang="en-US" dirty="0"/>
              <a:t> Plus</a:t>
            </a:r>
          </a:p>
          <a:p>
            <a:r>
              <a:rPr lang="en-US" dirty="0"/>
              <a:t>NSAİİ </a:t>
            </a:r>
            <a:r>
              <a:rPr lang="en-US" dirty="0" err="1"/>
              <a:t>kanama</a:t>
            </a:r>
            <a:r>
              <a:rPr lang="en-US" dirty="0"/>
              <a:t>, </a:t>
            </a:r>
            <a:r>
              <a:rPr lang="en-US" dirty="0" err="1"/>
              <a:t>morarma</a:t>
            </a:r>
            <a:endParaRPr lang="en-US" dirty="0"/>
          </a:p>
          <a:p>
            <a:r>
              <a:rPr lang="en-US" dirty="0" err="1"/>
              <a:t>Ptozis</a:t>
            </a:r>
            <a:r>
              <a:rPr lang="en-US" dirty="0"/>
              <a:t> </a:t>
            </a:r>
            <a:r>
              <a:rPr lang="en-US" dirty="0" err="1"/>
              <a:t>veya</a:t>
            </a:r>
            <a:r>
              <a:rPr lang="en-US" dirty="0"/>
              <a:t> </a:t>
            </a:r>
            <a:r>
              <a:rPr lang="en-US" dirty="0" err="1"/>
              <a:t>asimetrik</a:t>
            </a:r>
            <a:r>
              <a:rPr lang="en-US" dirty="0"/>
              <a:t> </a:t>
            </a:r>
            <a:r>
              <a:rPr lang="en-US" dirty="0" err="1"/>
              <a:t>kaşlar</a:t>
            </a:r>
            <a:endParaRPr lang="en-US" dirty="0"/>
          </a:p>
          <a:p>
            <a:r>
              <a:rPr lang="en-US" dirty="0" err="1"/>
              <a:t>Asimetrik</a:t>
            </a:r>
            <a:r>
              <a:rPr lang="en-US" dirty="0"/>
              <a:t> </a:t>
            </a:r>
            <a:r>
              <a:rPr lang="en-US" dirty="0" err="1"/>
              <a:t>gülümseme</a:t>
            </a:r>
            <a:endParaRPr lang="en-US" dirty="0"/>
          </a:p>
          <a:p>
            <a:r>
              <a:rPr lang="en-US" dirty="0" err="1"/>
              <a:t>Göz</a:t>
            </a:r>
            <a:r>
              <a:rPr lang="en-US" dirty="0"/>
              <a:t> </a:t>
            </a:r>
            <a:r>
              <a:rPr lang="en-US" dirty="0" err="1"/>
              <a:t>kuruluğu</a:t>
            </a:r>
            <a:r>
              <a:rPr lang="en-US" dirty="0"/>
              <a:t> </a:t>
            </a:r>
            <a:r>
              <a:rPr lang="en-US" dirty="0" err="1"/>
              <a:t>veya</a:t>
            </a:r>
            <a:r>
              <a:rPr lang="en-US" dirty="0"/>
              <a:t> </a:t>
            </a:r>
            <a:r>
              <a:rPr lang="en-US" dirty="0" err="1"/>
              <a:t>sulanması</a:t>
            </a:r>
            <a:endParaRPr lang="en-US" dirty="0"/>
          </a:p>
          <a:p>
            <a:r>
              <a:rPr lang="en-US" dirty="0" err="1"/>
              <a:t>Akomodasyon</a:t>
            </a:r>
            <a:r>
              <a:rPr lang="en-US" dirty="0"/>
              <a:t> </a:t>
            </a:r>
            <a:r>
              <a:rPr lang="en-US" dirty="0" err="1"/>
              <a:t>problemleri</a:t>
            </a:r>
            <a:br>
              <a:rPr lang="en-US" dirty="0"/>
            </a:br>
            <a:endParaRPr lang="en-TR" dirty="0"/>
          </a:p>
        </p:txBody>
      </p:sp>
    </p:spTree>
    <p:extLst>
      <p:ext uri="{BB962C8B-B14F-4D97-AF65-F5344CB8AC3E}">
        <p14:creationId xmlns:p14="http://schemas.microsoft.com/office/powerpoint/2010/main" val="22357065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lstStyle/>
          <a:p>
            <a:pPr algn="ctr"/>
            <a:r>
              <a:rPr lang="tr-TR" dirty="0">
                <a:latin typeface="+mn-lt"/>
              </a:rPr>
              <a:t>Saklama (</a:t>
            </a:r>
            <a:r>
              <a:rPr lang="tr-TR" cap="none" dirty="0" err="1">
                <a:latin typeface="+mn-lt"/>
              </a:rPr>
              <a:t>dilüsyon</a:t>
            </a:r>
            <a:r>
              <a:rPr lang="tr-TR" cap="none" dirty="0">
                <a:latin typeface="+mn-lt"/>
              </a:rPr>
              <a:t> öncesi</a:t>
            </a:r>
            <a:r>
              <a:rPr lang="tr-TR" dirty="0">
                <a:latin typeface="+mn-lt"/>
              </a:rPr>
              <a:t>)</a:t>
            </a:r>
          </a:p>
        </p:txBody>
      </p:sp>
      <p:sp>
        <p:nvSpPr>
          <p:cNvPr id="2" name="İçerik Yer Tutucusu 1"/>
          <p:cNvSpPr>
            <a:spLocks noGrp="1"/>
          </p:cNvSpPr>
          <p:nvPr>
            <p:ph idx="1"/>
          </p:nvPr>
        </p:nvSpPr>
        <p:spPr/>
        <p:txBody>
          <a:bodyPr>
            <a:normAutofit/>
          </a:bodyPr>
          <a:lstStyle/>
          <a:p>
            <a:pPr>
              <a:lnSpc>
                <a:spcPct val="90000"/>
              </a:lnSpc>
            </a:pPr>
            <a:r>
              <a:rPr lang="en-US" sz="2400" dirty="0" err="1"/>
              <a:t>OnabotulinumtoxinA</a:t>
            </a:r>
            <a:r>
              <a:rPr lang="en-US" sz="2400" dirty="0"/>
              <a:t> (BNT-A- ONA)</a:t>
            </a:r>
            <a:r>
              <a:rPr lang="tr-TR" sz="2400" dirty="0">
                <a:latin typeface="+mj-lt"/>
              </a:rPr>
              <a:t>: </a:t>
            </a:r>
            <a:r>
              <a:rPr lang="tr-TR" sz="2400" dirty="0" err="1">
                <a:latin typeface="+mj-lt"/>
              </a:rPr>
              <a:t>Dilue</a:t>
            </a:r>
            <a:r>
              <a:rPr lang="tr-TR" sz="2400" dirty="0">
                <a:latin typeface="+mj-lt"/>
              </a:rPr>
              <a:t> edilene kadar dondurucuda saklanır, </a:t>
            </a:r>
          </a:p>
          <a:p>
            <a:pPr>
              <a:lnSpc>
                <a:spcPct val="90000"/>
              </a:lnSpc>
            </a:pPr>
            <a:r>
              <a:rPr lang="en-US" sz="2400" dirty="0" err="1"/>
              <a:t>Abobotulinumtoxin</a:t>
            </a:r>
            <a:r>
              <a:rPr lang="en-US" sz="2400" dirty="0"/>
              <a:t>-A (BNTA-ABO) </a:t>
            </a:r>
            <a:r>
              <a:rPr lang="tr-TR" sz="2400" dirty="0">
                <a:latin typeface="+mj-lt"/>
              </a:rPr>
              <a:t>buzdolabının kapağında</a:t>
            </a:r>
          </a:p>
          <a:p>
            <a:pPr lvl="1">
              <a:lnSpc>
                <a:spcPct val="90000"/>
              </a:lnSpc>
            </a:pPr>
            <a:r>
              <a:rPr lang="tr-TR" sz="2200" dirty="0">
                <a:latin typeface="+mj-lt"/>
              </a:rPr>
              <a:t>Sulandırıldıktan sonra 2-8 °C’de saklanmalıdır</a:t>
            </a:r>
          </a:p>
          <a:p>
            <a:pPr>
              <a:lnSpc>
                <a:spcPct val="90000"/>
              </a:lnSpc>
            </a:pPr>
            <a:r>
              <a:rPr lang="tr-TR" sz="2400" dirty="0">
                <a:latin typeface="+mj-lt"/>
              </a:rPr>
              <a:t>70 kg’lık bir insan için </a:t>
            </a:r>
            <a:r>
              <a:rPr lang="tr-TR" sz="2400" dirty="0" err="1">
                <a:latin typeface="+mj-lt"/>
              </a:rPr>
              <a:t>BT’nin</a:t>
            </a:r>
            <a:r>
              <a:rPr lang="tr-TR" sz="2400" dirty="0">
                <a:latin typeface="+mj-lt"/>
              </a:rPr>
              <a:t> LD50’si 2500-3000 ünitedir</a:t>
            </a:r>
          </a:p>
          <a:p>
            <a:pPr>
              <a:lnSpc>
                <a:spcPct val="90000"/>
              </a:lnSpc>
            </a:pPr>
            <a:r>
              <a:rPr lang="tr-TR" sz="2400" dirty="0" err="1">
                <a:latin typeface="+mj-lt"/>
              </a:rPr>
              <a:t>Serebral</a:t>
            </a:r>
            <a:r>
              <a:rPr lang="tr-TR" sz="2400" dirty="0">
                <a:latin typeface="+mj-lt"/>
              </a:rPr>
              <a:t> </a:t>
            </a:r>
            <a:r>
              <a:rPr lang="tr-TR" sz="2400" dirty="0" err="1">
                <a:latin typeface="+mj-lt"/>
              </a:rPr>
              <a:t>palsi</a:t>
            </a:r>
            <a:r>
              <a:rPr lang="tr-TR" sz="2400" dirty="0">
                <a:latin typeface="+mj-lt"/>
              </a:rPr>
              <a:t> ve diğer nörolojik </a:t>
            </a:r>
            <a:r>
              <a:rPr lang="tr-TR" sz="2400" dirty="0" err="1">
                <a:latin typeface="+mj-lt"/>
              </a:rPr>
              <a:t>endikasyonlarda</a:t>
            </a:r>
            <a:r>
              <a:rPr lang="tr-TR" sz="2400" dirty="0">
                <a:latin typeface="+mj-lt"/>
              </a:rPr>
              <a:t> 1000 üniteye kadar çıkılabilmektedir</a:t>
            </a:r>
          </a:p>
          <a:p>
            <a:endParaRPr lang="tr-TR" dirty="0"/>
          </a:p>
        </p:txBody>
      </p:sp>
    </p:spTree>
    <p:extLst>
      <p:ext uri="{BB962C8B-B14F-4D97-AF65-F5344CB8AC3E}">
        <p14:creationId xmlns:p14="http://schemas.microsoft.com/office/powerpoint/2010/main" val="24431014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257F3-A58B-D0BC-4187-454751A0188F}"/>
              </a:ext>
            </a:extLst>
          </p:cNvPr>
          <p:cNvSpPr>
            <a:spLocks noGrp="1"/>
          </p:cNvSpPr>
          <p:nvPr>
            <p:ph type="title"/>
          </p:nvPr>
        </p:nvSpPr>
        <p:spPr>
          <a:xfrm>
            <a:off x="685801" y="282330"/>
            <a:ext cx="10131425" cy="1456267"/>
          </a:xfrm>
        </p:spPr>
        <p:txBody>
          <a:bodyPr/>
          <a:lstStyle/>
          <a:p>
            <a:pPr algn="ctr"/>
            <a:r>
              <a:rPr lang="en-US" dirty="0"/>
              <a:t>DİLÜSYON</a:t>
            </a:r>
            <a:br>
              <a:rPr lang="en-US" dirty="0"/>
            </a:br>
            <a:endParaRPr lang="en-TR" dirty="0"/>
          </a:p>
        </p:txBody>
      </p:sp>
      <p:sp>
        <p:nvSpPr>
          <p:cNvPr id="3" name="Content Placeholder 2">
            <a:extLst>
              <a:ext uri="{FF2B5EF4-FFF2-40B4-BE49-F238E27FC236}">
                <a16:creationId xmlns:a16="http://schemas.microsoft.com/office/drawing/2014/main" id="{24DAE32E-2BAD-A3B1-5D3F-84DE3B8C1B55}"/>
              </a:ext>
            </a:extLst>
          </p:cNvPr>
          <p:cNvSpPr>
            <a:spLocks noGrp="1"/>
          </p:cNvSpPr>
          <p:nvPr>
            <p:ph idx="1"/>
          </p:nvPr>
        </p:nvSpPr>
        <p:spPr>
          <a:xfrm>
            <a:off x="502921" y="1738597"/>
            <a:ext cx="10131425" cy="5622324"/>
          </a:xfrm>
        </p:spPr>
        <p:txBody>
          <a:bodyPr>
            <a:normAutofit fontScale="92500"/>
          </a:bodyPr>
          <a:lstStyle/>
          <a:p>
            <a:r>
              <a:rPr lang="tr-TR" sz="2400" dirty="0" err="1"/>
              <a:t>Dysport</a:t>
            </a:r>
            <a:r>
              <a:rPr lang="tr-TR" sz="2400" dirty="0"/>
              <a:t> </a:t>
            </a:r>
            <a:r>
              <a:rPr lang="tr-TR" sz="2400" dirty="0" err="1"/>
              <a:t>flakonundaki</a:t>
            </a:r>
            <a:r>
              <a:rPr lang="tr-TR" sz="2400" dirty="0"/>
              <a:t> negatif basınç, </a:t>
            </a:r>
            <a:r>
              <a:rPr lang="tr-TR" sz="2400" dirty="0" err="1"/>
              <a:t>Botox</a:t>
            </a:r>
            <a:r>
              <a:rPr lang="tr-TR" sz="2400" dirty="0"/>
              <a:t> </a:t>
            </a:r>
            <a:r>
              <a:rPr lang="tr-TR" sz="2400" dirty="0" err="1"/>
              <a:t>flakonundaki</a:t>
            </a:r>
            <a:r>
              <a:rPr lang="tr-TR" sz="2400" dirty="0"/>
              <a:t> negatif basınç kadar kuvvetli değildir</a:t>
            </a:r>
          </a:p>
          <a:p>
            <a:r>
              <a:rPr lang="tr-TR" sz="2400" dirty="0" err="1"/>
              <a:t>Botox</a:t>
            </a:r>
            <a:r>
              <a:rPr lang="tr-TR" sz="2400" dirty="0"/>
              <a:t> </a:t>
            </a:r>
            <a:r>
              <a:rPr lang="tr-TR" sz="2400" dirty="0" err="1"/>
              <a:t>flakonu</a:t>
            </a:r>
            <a:r>
              <a:rPr lang="tr-TR" sz="2400" dirty="0"/>
              <a:t> içindeki toksin ince şeffaf bir halka şeklinde belli belirsiz görünürken, </a:t>
            </a:r>
            <a:r>
              <a:rPr lang="tr-TR" sz="2400" dirty="0" err="1"/>
              <a:t>Dysport</a:t>
            </a:r>
            <a:r>
              <a:rPr lang="tr-TR" sz="2400" dirty="0"/>
              <a:t> </a:t>
            </a:r>
            <a:r>
              <a:rPr lang="tr-TR" sz="2400" dirty="0" err="1"/>
              <a:t>flakonu</a:t>
            </a:r>
            <a:r>
              <a:rPr lang="tr-TR" sz="2400" dirty="0"/>
              <a:t> içerisinde sıkıştırılmış toz görüntüsünde toksin görülür</a:t>
            </a:r>
          </a:p>
          <a:p>
            <a:r>
              <a:rPr lang="tr-TR" sz="2400" dirty="0" err="1"/>
              <a:t>Botox</a:t>
            </a:r>
            <a:r>
              <a:rPr lang="tr-TR" sz="2400" dirty="0"/>
              <a:t> </a:t>
            </a:r>
            <a:r>
              <a:rPr lang="tr-TR" sz="2400" dirty="0" err="1"/>
              <a:t>flakonunda</a:t>
            </a:r>
            <a:r>
              <a:rPr lang="tr-TR" sz="2400" dirty="0"/>
              <a:t> negatif basınç yoksa ürün iade edilmeli ve firma bilgilendirilmeli</a:t>
            </a:r>
          </a:p>
          <a:p>
            <a:r>
              <a:rPr lang="tr-TR" sz="2400" dirty="0"/>
              <a:t>Steril %0.9 </a:t>
            </a:r>
            <a:r>
              <a:rPr lang="tr-TR" sz="2400" dirty="0" err="1"/>
              <a:t>NaCl</a:t>
            </a:r>
            <a:r>
              <a:rPr lang="tr-TR" sz="2400" dirty="0"/>
              <a:t> ile sulandırılmalı </a:t>
            </a:r>
            <a:r>
              <a:rPr lang="en-US" sz="2400" dirty="0"/>
              <a:t>SF </a:t>
            </a:r>
            <a:r>
              <a:rPr lang="en-US" sz="2400" dirty="0" err="1"/>
              <a:t>soğuk</a:t>
            </a:r>
            <a:r>
              <a:rPr lang="en-US" sz="2400" dirty="0"/>
              <a:t> </a:t>
            </a:r>
            <a:r>
              <a:rPr lang="en-US" sz="2400" dirty="0" err="1"/>
              <a:t>olmalıdır</a:t>
            </a:r>
            <a:r>
              <a:rPr lang="en-US" sz="2400" dirty="0"/>
              <a:t> (</a:t>
            </a:r>
            <a:r>
              <a:rPr lang="en-US" sz="2400" dirty="0" err="1"/>
              <a:t>buzdolabında</a:t>
            </a:r>
            <a:r>
              <a:rPr lang="en-US" sz="2400" dirty="0"/>
              <a:t> </a:t>
            </a:r>
            <a:r>
              <a:rPr lang="en-US" sz="2400" dirty="0" err="1"/>
              <a:t>saklanmalı</a:t>
            </a:r>
            <a:r>
              <a:rPr lang="en-US" sz="2400" dirty="0"/>
              <a:t>)</a:t>
            </a:r>
            <a:endParaRPr lang="tr-TR" sz="2400" dirty="0"/>
          </a:p>
          <a:p>
            <a:r>
              <a:rPr lang="tr-TR" sz="2400" dirty="0" err="1"/>
              <a:t>Flakonun</a:t>
            </a:r>
            <a:r>
              <a:rPr lang="tr-TR" sz="2400" dirty="0"/>
              <a:t> içindeki </a:t>
            </a:r>
            <a:r>
              <a:rPr lang="tr-TR" sz="2400" dirty="0" err="1"/>
              <a:t>izotonik</a:t>
            </a:r>
            <a:r>
              <a:rPr lang="tr-TR" sz="2400" dirty="0"/>
              <a:t> </a:t>
            </a:r>
            <a:r>
              <a:rPr lang="tr-TR" sz="2400" dirty="0" err="1"/>
              <a:t>solusyonun</a:t>
            </a:r>
            <a:r>
              <a:rPr lang="tr-TR" sz="2400" dirty="0"/>
              <a:t> hızla boşalmasına engel olunmalı (köpürmemesi için enjektörün pistonu tutulabilir)</a:t>
            </a:r>
          </a:p>
          <a:p>
            <a:r>
              <a:rPr lang="tr-TR" sz="2400" dirty="0" err="1"/>
              <a:t>Flakon</a:t>
            </a:r>
            <a:r>
              <a:rPr lang="tr-TR" sz="2400" dirty="0"/>
              <a:t> çalkalamadan çevrilerek hazırlanmalı (</a:t>
            </a:r>
            <a:r>
              <a:rPr lang="en-US" sz="2400" dirty="0" err="1"/>
              <a:t>Çalkalama</a:t>
            </a:r>
            <a:r>
              <a:rPr lang="en-US" sz="2400" dirty="0"/>
              <a:t>, </a:t>
            </a:r>
            <a:r>
              <a:rPr lang="en-US" sz="2400" dirty="0" err="1"/>
              <a:t>botoks</a:t>
            </a:r>
            <a:r>
              <a:rPr lang="en-US" sz="2400" dirty="0"/>
              <a:t> </a:t>
            </a:r>
            <a:r>
              <a:rPr lang="en-US" sz="2400" dirty="0" err="1"/>
              <a:t>frajil</a:t>
            </a:r>
            <a:r>
              <a:rPr lang="en-US" sz="2400" dirty="0"/>
              <a:t>, </a:t>
            </a:r>
            <a:r>
              <a:rPr lang="en-US" sz="2400" dirty="0" err="1"/>
              <a:t>etkisi</a:t>
            </a:r>
            <a:r>
              <a:rPr lang="en-US" sz="2400" dirty="0"/>
              <a:t> </a:t>
            </a:r>
            <a:r>
              <a:rPr lang="en-US" sz="2400" dirty="0" err="1"/>
              <a:t>azalır</a:t>
            </a:r>
            <a:r>
              <a:rPr lang="en-US" sz="2400" dirty="0"/>
              <a:t>.)</a:t>
            </a:r>
          </a:p>
          <a:p>
            <a:pPr marL="0" indent="0">
              <a:buNone/>
            </a:pPr>
            <a:endParaRPr lang="en-US" sz="2400" dirty="0"/>
          </a:p>
          <a:p>
            <a:pPr marL="0" indent="0">
              <a:buNone/>
            </a:pPr>
            <a:br>
              <a:rPr lang="en-US" sz="2400" dirty="0"/>
            </a:br>
            <a:endParaRPr lang="en-TR" sz="2400" dirty="0"/>
          </a:p>
        </p:txBody>
      </p:sp>
    </p:spTree>
    <p:extLst>
      <p:ext uri="{BB962C8B-B14F-4D97-AF65-F5344CB8AC3E}">
        <p14:creationId xmlns:p14="http://schemas.microsoft.com/office/powerpoint/2010/main" val="29330286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39552-2A38-4439-26FE-6DC9C1C77900}"/>
              </a:ext>
            </a:extLst>
          </p:cNvPr>
          <p:cNvSpPr>
            <a:spLocks noGrp="1"/>
          </p:cNvSpPr>
          <p:nvPr>
            <p:ph type="title"/>
          </p:nvPr>
        </p:nvSpPr>
        <p:spPr>
          <a:xfrm>
            <a:off x="927101" y="338665"/>
            <a:ext cx="10131425" cy="1456267"/>
          </a:xfrm>
        </p:spPr>
        <p:txBody>
          <a:bodyPr/>
          <a:lstStyle/>
          <a:p>
            <a:pPr algn="ctr"/>
            <a:r>
              <a:rPr lang="en-US" dirty="0" err="1"/>
              <a:t>Saklama</a:t>
            </a:r>
            <a:r>
              <a:rPr lang="en-US" dirty="0"/>
              <a:t> </a:t>
            </a:r>
            <a:r>
              <a:rPr lang="tr-TR" dirty="0"/>
              <a:t>(</a:t>
            </a:r>
            <a:r>
              <a:rPr lang="tr-TR" cap="none" dirty="0" err="1"/>
              <a:t>dilüsyon</a:t>
            </a:r>
            <a:r>
              <a:rPr lang="tr-TR" cap="none" dirty="0"/>
              <a:t> sonrası</a:t>
            </a:r>
            <a:r>
              <a:rPr lang="tr-TR" dirty="0"/>
              <a:t>)</a:t>
            </a:r>
            <a:br>
              <a:rPr lang="en-US" dirty="0"/>
            </a:br>
            <a:endParaRPr lang="en-TR" dirty="0"/>
          </a:p>
        </p:txBody>
      </p:sp>
      <p:sp>
        <p:nvSpPr>
          <p:cNvPr id="3" name="Content Placeholder 2">
            <a:extLst>
              <a:ext uri="{FF2B5EF4-FFF2-40B4-BE49-F238E27FC236}">
                <a16:creationId xmlns:a16="http://schemas.microsoft.com/office/drawing/2014/main" id="{2304A72D-2493-2B63-706A-B16F8853BF85}"/>
              </a:ext>
            </a:extLst>
          </p:cNvPr>
          <p:cNvSpPr>
            <a:spLocks noGrp="1"/>
          </p:cNvSpPr>
          <p:nvPr>
            <p:ph idx="1"/>
          </p:nvPr>
        </p:nvSpPr>
        <p:spPr>
          <a:xfrm>
            <a:off x="685801" y="1549401"/>
            <a:ext cx="10131425" cy="4241800"/>
          </a:xfrm>
        </p:spPr>
        <p:txBody>
          <a:bodyPr>
            <a:normAutofit lnSpcReduction="10000"/>
          </a:bodyPr>
          <a:lstStyle/>
          <a:p>
            <a:r>
              <a:rPr lang="en-US" sz="2400" dirty="0" err="1"/>
              <a:t>Seyreltikten</a:t>
            </a:r>
            <a:r>
              <a:rPr lang="en-US" sz="2400" dirty="0"/>
              <a:t> 4 </a:t>
            </a:r>
            <a:r>
              <a:rPr lang="en-US" sz="2400" dirty="0" err="1"/>
              <a:t>saat</a:t>
            </a:r>
            <a:r>
              <a:rPr lang="en-US" sz="2400" dirty="0"/>
              <a:t> </a:t>
            </a:r>
            <a:r>
              <a:rPr lang="en-US" sz="2400" dirty="0" err="1"/>
              <a:t>sonra</a:t>
            </a:r>
            <a:r>
              <a:rPr lang="en-US" sz="2400" dirty="0"/>
              <a:t> %88 </a:t>
            </a:r>
            <a:r>
              <a:rPr lang="en-US" sz="2400" dirty="0" err="1"/>
              <a:t>etkinlik</a:t>
            </a:r>
            <a:r>
              <a:rPr lang="en-US" sz="2400" dirty="0"/>
              <a:t>  !!!</a:t>
            </a:r>
          </a:p>
          <a:p>
            <a:r>
              <a:rPr lang="tr-TR" sz="2400" dirty="0"/>
              <a:t>Üretici firma ilk 24 saat içerisinde kullanılması gerektiğini bildirmektedir; bununla birlikte buzdolabında 6 hafta stabil kalabileceğini bildiren uzmanlar vardır (Amerikan Plastik Cerrahi Derneği)</a:t>
            </a:r>
          </a:p>
          <a:p>
            <a:endParaRPr lang="en-US" sz="2400" dirty="0"/>
          </a:p>
          <a:p>
            <a:r>
              <a:rPr lang="tr-TR" sz="2400" dirty="0"/>
              <a:t>Sulandırılan ürün buzdolabının kapağında saklanmalı, dondurulmamalı</a:t>
            </a:r>
          </a:p>
          <a:p>
            <a:r>
              <a:rPr lang="tr-TR" sz="2400" dirty="0"/>
              <a:t>Kullanırken buz üzerinde muhafaza edilmeli, uzun süre oda ısısında tutulmamalı</a:t>
            </a:r>
          </a:p>
          <a:p>
            <a:pPr marL="0" indent="0">
              <a:buNone/>
            </a:pPr>
            <a:br>
              <a:rPr lang="en-US" sz="2400" dirty="0"/>
            </a:br>
            <a:endParaRPr lang="en-TR" sz="2400" dirty="0"/>
          </a:p>
        </p:txBody>
      </p:sp>
    </p:spTree>
    <p:extLst>
      <p:ext uri="{BB962C8B-B14F-4D97-AF65-F5344CB8AC3E}">
        <p14:creationId xmlns:p14="http://schemas.microsoft.com/office/powerpoint/2010/main" val="1164155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1757D-08FA-581F-A002-A2E37B75C8BE}"/>
              </a:ext>
            </a:extLst>
          </p:cNvPr>
          <p:cNvSpPr>
            <a:spLocks noGrp="1"/>
          </p:cNvSpPr>
          <p:nvPr>
            <p:ph type="title"/>
          </p:nvPr>
        </p:nvSpPr>
        <p:spPr/>
        <p:txBody>
          <a:bodyPr/>
          <a:lstStyle/>
          <a:p>
            <a:r>
              <a:rPr lang="en-US" dirty="0" err="1"/>
              <a:t>DİreNç</a:t>
            </a:r>
            <a:r>
              <a:rPr lang="en-US" dirty="0"/>
              <a:t> </a:t>
            </a:r>
            <a:r>
              <a:rPr lang="en-US" dirty="0" err="1"/>
              <a:t>gelİşİMİnİ</a:t>
            </a:r>
            <a:r>
              <a:rPr lang="en-US" dirty="0"/>
              <a:t> </a:t>
            </a:r>
            <a:r>
              <a:rPr lang="en-US" dirty="0" err="1"/>
              <a:t>önlemek</a:t>
            </a:r>
            <a:r>
              <a:rPr lang="en-US" dirty="0"/>
              <a:t> </a:t>
            </a:r>
            <a:r>
              <a:rPr lang="en-US" dirty="0" err="1"/>
              <a:t>İçİn</a:t>
            </a:r>
            <a:r>
              <a:rPr lang="en-US" dirty="0"/>
              <a:t> </a:t>
            </a:r>
            <a:r>
              <a:rPr lang="en-US" dirty="0" err="1"/>
              <a:t>kaçınılmalı</a:t>
            </a:r>
            <a:endParaRPr lang="en-TR" dirty="0"/>
          </a:p>
        </p:txBody>
      </p:sp>
      <p:sp>
        <p:nvSpPr>
          <p:cNvPr id="3" name="Content Placeholder 2">
            <a:extLst>
              <a:ext uri="{FF2B5EF4-FFF2-40B4-BE49-F238E27FC236}">
                <a16:creationId xmlns:a16="http://schemas.microsoft.com/office/drawing/2014/main" id="{A7BB7D9F-B9D7-ED5C-64EC-37579F406BC8}"/>
              </a:ext>
            </a:extLst>
          </p:cNvPr>
          <p:cNvSpPr>
            <a:spLocks noGrp="1"/>
          </p:cNvSpPr>
          <p:nvPr>
            <p:ph idx="1"/>
          </p:nvPr>
        </p:nvSpPr>
        <p:spPr>
          <a:xfrm>
            <a:off x="685801" y="2142067"/>
            <a:ext cx="10131425" cy="4925998"/>
          </a:xfrm>
        </p:spPr>
        <p:txBody>
          <a:bodyPr>
            <a:normAutofit/>
          </a:bodyPr>
          <a:lstStyle/>
          <a:p>
            <a:r>
              <a:rPr lang="tr-TR" sz="2000" dirty="0"/>
              <a:t>Her enjeksiyonda antikor gelişme olasılığı %3 - %10 arasında. </a:t>
            </a:r>
          </a:p>
          <a:p>
            <a:r>
              <a:rPr lang="tr-TR" sz="2000" dirty="0"/>
              <a:t>Bu nedenle;</a:t>
            </a:r>
            <a:r>
              <a:rPr lang="en-US" sz="2000" dirty="0"/>
              <a:t> </a:t>
            </a:r>
          </a:p>
          <a:p>
            <a:r>
              <a:rPr lang="en-US" sz="2000" dirty="0" err="1"/>
              <a:t>Düşük</a:t>
            </a:r>
            <a:r>
              <a:rPr lang="en-US" sz="2000" dirty="0"/>
              <a:t> </a:t>
            </a:r>
            <a:r>
              <a:rPr lang="en-US" sz="2000" dirty="0" err="1"/>
              <a:t>dozlarda</a:t>
            </a:r>
            <a:r>
              <a:rPr lang="en-US" sz="2000" dirty="0"/>
              <a:t> </a:t>
            </a:r>
            <a:r>
              <a:rPr lang="en-US" sz="2000" dirty="0" err="1"/>
              <a:t>sık</a:t>
            </a:r>
            <a:r>
              <a:rPr lang="en-US" sz="2000" dirty="0"/>
              <a:t> </a:t>
            </a:r>
            <a:r>
              <a:rPr lang="en-US" sz="2000" dirty="0" err="1"/>
              <a:t>uygulamalar</a:t>
            </a:r>
            <a:endParaRPr lang="en-US" sz="2000" dirty="0"/>
          </a:p>
          <a:p>
            <a:r>
              <a:rPr lang="en-US" sz="2000" dirty="0" err="1"/>
              <a:t>Yüksek</a:t>
            </a:r>
            <a:r>
              <a:rPr lang="en-US" sz="2000" dirty="0"/>
              <a:t> </a:t>
            </a:r>
            <a:r>
              <a:rPr lang="en-US" sz="2000" dirty="0" err="1"/>
              <a:t>doz</a:t>
            </a:r>
            <a:r>
              <a:rPr lang="en-US" sz="2000" dirty="0"/>
              <a:t> </a:t>
            </a:r>
            <a:r>
              <a:rPr lang="en-US" sz="2000" dirty="0" err="1"/>
              <a:t>enjeksiyonlar</a:t>
            </a:r>
            <a:endParaRPr lang="en-US" sz="2000" dirty="0"/>
          </a:p>
          <a:p>
            <a:r>
              <a:rPr lang="en-US" sz="2000" dirty="0"/>
              <a:t>3 </a:t>
            </a:r>
            <a:r>
              <a:rPr lang="en-US" sz="2000" dirty="0" err="1"/>
              <a:t>aydan</a:t>
            </a:r>
            <a:r>
              <a:rPr lang="en-US" sz="2000" dirty="0"/>
              <a:t> </a:t>
            </a:r>
            <a:r>
              <a:rPr lang="en-US" sz="2000" dirty="0" err="1"/>
              <a:t>daha</a:t>
            </a:r>
            <a:r>
              <a:rPr lang="en-US" sz="2000" dirty="0"/>
              <a:t> </a:t>
            </a:r>
            <a:r>
              <a:rPr lang="en-US" sz="2000" dirty="0" err="1"/>
              <a:t>kısa</a:t>
            </a:r>
            <a:r>
              <a:rPr lang="en-US" sz="2000" dirty="0"/>
              <a:t> </a:t>
            </a:r>
            <a:r>
              <a:rPr lang="en-US" sz="2000" dirty="0" err="1"/>
              <a:t>aralıklı</a:t>
            </a:r>
            <a:r>
              <a:rPr lang="en-US" sz="2000" dirty="0"/>
              <a:t> </a:t>
            </a:r>
            <a:r>
              <a:rPr lang="en-US" sz="2000" dirty="0" err="1"/>
              <a:t>uygulamalar</a:t>
            </a:r>
            <a:endParaRPr lang="en-US" sz="2000" dirty="0"/>
          </a:p>
          <a:p>
            <a:pPr marL="0" indent="0">
              <a:buNone/>
            </a:pPr>
            <a:endParaRPr lang="en-US" sz="2000" dirty="0"/>
          </a:p>
          <a:p>
            <a:pPr marL="0" indent="0">
              <a:buNone/>
            </a:pPr>
            <a:r>
              <a:rPr lang="en-US" sz="2000" dirty="0" err="1"/>
              <a:t>Direç</a:t>
            </a:r>
            <a:r>
              <a:rPr lang="en-US" sz="2000" dirty="0"/>
              <a:t> </a:t>
            </a:r>
            <a:r>
              <a:rPr lang="en-US" sz="2000" dirty="0" err="1"/>
              <a:t>gelişimini</a:t>
            </a:r>
            <a:r>
              <a:rPr lang="en-US" sz="2000" dirty="0"/>
              <a:t> </a:t>
            </a:r>
            <a:r>
              <a:rPr lang="en-US" sz="2000" dirty="0" err="1"/>
              <a:t>önlemek</a:t>
            </a:r>
            <a:r>
              <a:rPr lang="en-US" sz="2000" dirty="0"/>
              <a:t> </a:t>
            </a:r>
            <a:r>
              <a:rPr lang="en-US" sz="2000" dirty="0" err="1"/>
              <a:t>için</a:t>
            </a:r>
            <a:r>
              <a:rPr lang="en-US" sz="2000" dirty="0"/>
              <a:t> </a:t>
            </a:r>
            <a:r>
              <a:rPr lang="en-US" sz="2000" dirty="0" err="1"/>
              <a:t>kaçınılmalı</a:t>
            </a:r>
            <a:endParaRPr lang="en-US" sz="2000" dirty="0"/>
          </a:p>
          <a:p>
            <a:pPr lvl="1"/>
            <a:endParaRPr lang="en-US" sz="1800" dirty="0"/>
          </a:p>
          <a:p>
            <a:pPr>
              <a:buFont typeface="Wingdings" pitchFamily="2" charset="2"/>
              <a:buChar char="§"/>
            </a:pPr>
            <a:endParaRPr lang="tr-TR" sz="1600" dirty="0"/>
          </a:p>
          <a:p>
            <a:pPr>
              <a:buFont typeface="Wingdings" pitchFamily="2" charset="2"/>
              <a:buChar char="§"/>
            </a:pPr>
            <a:endParaRPr lang="tr-TR" sz="1600" dirty="0"/>
          </a:p>
          <a:p>
            <a:pPr marL="0" indent="0">
              <a:buNone/>
            </a:pPr>
            <a:br>
              <a:rPr lang="en-US" sz="2000" dirty="0"/>
            </a:br>
            <a:endParaRPr lang="en-TR" sz="2000" dirty="0"/>
          </a:p>
        </p:txBody>
      </p:sp>
    </p:spTree>
    <p:extLst>
      <p:ext uri="{BB962C8B-B14F-4D97-AF65-F5344CB8AC3E}">
        <p14:creationId xmlns:p14="http://schemas.microsoft.com/office/powerpoint/2010/main" val="14548241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D24CA-D777-9170-05CC-053B388C8D5F}"/>
              </a:ext>
            </a:extLst>
          </p:cNvPr>
          <p:cNvSpPr>
            <a:spLocks noGrp="1"/>
          </p:cNvSpPr>
          <p:nvPr>
            <p:ph type="title"/>
          </p:nvPr>
        </p:nvSpPr>
        <p:spPr>
          <a:xfrm>
            <a:off x="685800" y="0"/>
            <a:ext cx="10131425" cy="1456267"/>
          </a:xfrm>
        </p:spPr>
        <p:txBody>
          <a:bodyPr/>
          <a:lstStyle/>
          <a:p>
            <a:pPr algn="ctr"/>
            <a:r>
              <a:rPr lang="en-US" dirty="0"/>
              <a:t>E</a:t>
            </a:r>
            <a:r>
              <a:rPr lang="en-TR" dirty="0"/>
              <a:t>njektörler</a:t>
            </a:r>
          </a:p>
        </p:txBody>
      </p:sp>
      <p:sp>
        <p:nvSpPr>
          <p:cNvPr id="3" name="Content Placeholder 2">
            <a:extLst>
              <a:ext uri="{FF2B5EF4-FFF2-40B4-BE49-F238E27FC236}">
                <a16:creationId xmlns:a16="http://schemas.microsoft.com/office/drawing/2014/main" id="{DE41402D-0F96-AB56-F778-EDB2ABC61D9C}"/>
              </a:ext>
            </a:extLst>
          </p:cNvPr>
          <p:cNvSpPr>
            <a:spLocks noGrp="1"/>
          </p:cNvSpPr>
          <p:nvPr>
            <p:ph idx="1"/>
          </p:nvPr>
        </p:nvSpPr>
        <p:spPr>
          <a:xfrm>
            <a:off x="685801" y="1054101"/>
            <a:ext cx="2591845" cy="4737099"/>
          </a:xfrm>
        </p:spPr>
        <p:txBody>
          <a:bodyPr/>
          <a:lstStyle/>
          <a:p>
            <a:r>
              <a:rPr lang="en-US" dirty="0"/>
              <a:t>50ml</a:t>
            </a:r>
          </a:p>
          <a:p>
            <a:r>
              <a:rPr lang="en-US" dirty="0"/>
              <a:t>20ml</a:t>
            </a:r>
          </a:p>
          <a:p>
            <a:r>
              <a:rPr lang="en-US" dirty="0"/>
              <a:t>10ml</a:t>
            </a:r>
          </a:p>
          <a:p>
            <a:r>
              <a:rPr lang="en-US" dirty="0"/>
              <a:t>5ml</a:t>
            </a:r>
          </a:p>
          <a:p>
            <a:r>
              <a:rPr lang="en-US" dirty="0"/>
              <a:t>2,5ml</a:t>
            </a:r>
          </a:p>
          <a:p>
            <a:r>
              <a:rPr lang="en-US" dirty="0"/>
              <a:t>1ml</a:t>
            </a:r>
          </a:p>
          <a:p>
            <a:r>
              <a:rPr lang="en-US" dirty="0"/>
              <a:t>0,5ml</a:t>
            </a:r>
          </a:p>
          <a:p>
            <a:pPr marL="0" indent="0">
              <a:buNone/>
            </a:pPr>
            <a:endParaRPr lang="en-US" dirty="0"/>
          </a:p>
          <a:p>
            <a:pPr marL="0" indent="0">
              <a:buNone/>
            </a:pPr>
            <a:endParaRPr lang="en-US" dirty="0"/>
          </a:p>
          <a:p>
            <a:pPr marL="0" indent="0">
              <a:buNone/>
            </a:pPr>
            <a:r>
              <a:rPr lang="en-US" dirty="0"/>
              <a:t>1ml (cc) 10 </a:t>
            </a:r>
            <a:r>
              <a:rPr lang="en-US" dirty="0" err="1"/>
              <a:t>dizyem</a:t>
            </a:r>
            <a:endParaRPr lang="en-US" dirty="0"/>
          </a:p>
          <a:p>
            <a:endParaRPr lang="en-TR" dirty="0"/>
          </a:p>
        </p:txBody>
      </p:sp>
      <p:sp>
        <p:nvSpPr>
          <p:cNvPr id="8" name="Rounded Rectangle 7">
            <a:extLst>
              <a:ext uri="{FF2B5EF4-FFF2-40B4-BE49-F238E27FC236}">
                <a16:creationId xmlns:a16="http://schemas.microsoft.com/office/drawing/2014/main" id="{95A4B9B7-279B-E15A-01CC-96793B6D107E}"/>
              </a:ext>
            </a:extLst>
          </p:cNvPr>
          <p:cNvSpPr/>
          <p:nvPr/>
        </p:nvSpPr>
        <p:spPr>
          <a:xfrm>
            <a:off x="685800" y="2425700"/>
            <a:ext cx="1117600" cy="381000"/>
          </a:xfrm>
          <a:prstGeom prst="roundRect">
            <a:avLst/>
          </a:prstGeom>
          <a:solidFill>
            <a:schemeClr val="accent3">
              <a:alpha val="50199"/>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TR"/>
          </a:p>
        </p:txBody>
      </p:sp>
      <p:sp>
        <p:nvSpPr>
          <p:cNvPr id="9" name="Rounded Rectangle 8">
            <a:extLst>
              <a:ext uri="{FF2B5EF4-FFF2-40B4-BE49-F238E27FC236}">
                <a16:creationId xmlns:a16="http://schemas.microsoft.com/office/drawing/2014/main" id="{791CCDD6-5CCF-9B3B-58D8-7C9E0B501770}"/>
              </a:ext>
            </a:extLst>
          </p:cNvPr>
          <p:cNvSpPr/>
          <p:nvPr/>
        </p:nvSpPr>
        <p:spPr>
          <a:xfrm>
            <a:off x="685800" y="3189818"/>
            <a:ext cx="1117600" cy="381000"/>
          </a:xfrm>
          <a:prstGeom prst="roundRect">
            <a:avLst/>
          </a:prstGeom>
          <a:solidFill>
            <a:schemeClr val="accent3">
              <a:alpha val="50199"/>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TR"/>
          </a:p>
        </p:txBody>
      </p:sp>
      <p:sp>
        <p:nvSpPr>
          <p:cNvPr id="10" name="Rounded Rectangle 9">
            <a:extLst>
              <a:ext uri="{FF2B5EF4-FFF2-40B4-BE49-F238E27FC236}">
                <a16:creationId xmlns:a16="http://schemas.microsoft.com/office/drawing/2014/main" id="{E07A14EE-2349-D7B9-CE0F-94DC89F9715E}"/>
              </a:ext>
            </a:extLst>
          </p:cNvPr>
          <p:cNvSpPr/>
          <p:nvPr/>
        </p:nvSpPr>
        <p:spPr>
          <a:xfrm>
            <a:off x="685800" y="3619501"/>
            <a:ext cx="1117600" cy="381000"/>
          </a:xfrm>
          <a:prstGeom prst="roundRect">
            <a:avLst/>
          </a:prstGeom>
          <a:solidFill>
            <a:schemeClr val="accent3">
              <a:alpha val="50199"/>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TR"/>
          </a:p>
        </p:txBody>
      </p:sp>
      <p:pic>
        <p:nvPicPr>
          <p:cNvPr id="11" name="Picture 10" descr="Timeline&#10;&#10;Description automatically generated">
            <a:extLst>
              <a:ext uri="{FF2B5EF4-FFF2-40B4-BE49-F238E27FC236}">
                <a16:creationId xmlns:a16="http://schemas.microsoft.com/office/drawing/2014/main" id="{47A89D91-C5E5-F5CF-507D-A3727DC07700}"/>
              </a:ext>
            </a:extLst>
          </p:cNvPr>
          <p:cNvPicPr>
            <a:picLocks noChangeAspect="1"/>
          </p:cNvPicPr>
          <p:nvPr/>
        </p:nvPicPr>
        <p:blipFill rotWithShape="1">
          <a:blip r:embed="rId2"/>
          <a:srcRect t="19080" r="3990" b="13694"/>
          <a:stretch/>
        </p:blipFill>
        <p:spPr>
          <a:xfrm>
            <a:off x="3212286" y="1270001"/>
            <a:ext cx="8179614" cy="5463873"/>
          </a:xfrm>
          <a:prstGeom prst="rect">
            <a:avLst/>
          </a:prstGeom>
        </p:spPr>
      </p:pic>
    </p:spTree>
    <p:extLst>
      <p:ext uri="{BB962C8B-B14F-4D97-AF65-F5344CB8AC3E}">
        <p14:creationId xmlns:p14="http://schemas.microsoft.com/office/powerpoint/2010/main" val="3530937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A7133-6C26-99F1-32CB-BB1782C33F75}"/>
              </a:ext>
            </a:extLst>
          </p:cNvPr>
          <p:cNvSpPr>
            <a:spLocks noGrp="1"/>
          </p:cNvSpPr>
          <p:nvPr>
            <p:ph type="title"/>
          </p:nvPr>
        </p:nvSpPr>
        <p:spPr/>
        <p:txBody>
          <a:bodyPr/>
          <a:lstStyle/>
          <a:p>
            <a:endParaRPr lang="en-TR"/>
          </a:p>
        </p:txBody>
      </p:sp>
      <p:pic>
        <p:nvPicPr>
          <p:cNvPr id="5" name="Content Placeholder 4">
            <a:extLst>
              <a:ext uri="{FF2B5EF4-FFF2-40B4-BE49-F238E27FC236}">
                <a16:creationId xmlns:a16="http://schemas.microsoft.com/office/drawing/2014/main" id="{17F115E2-CDFF-21EE-996B-B49A19D59729}"/>
              </a:ext>
            </a:extLst>
          </p:cNvPr>
          <p:cNvPicPr>
            <a:picLocks noGrp="1" noChangeAspect="1"/>
          </p:cNvPicPr>
          <p:nvPr>
            <p:ph idx="1"/>
          </p:nvPr>
        </p:nvPicPr>
        <p:blipFill>
          <a:blip r:embed="rId2"/>
          <a:stretch>
            <a:fillRect/>
          </a:stretch>
        </p:blipFill>
        <p:spPr>
          <a:xfrm>
            <a:off x="1930400" y="90357"/>
            <a:ext cx="8064500" cy="6660234"/>
          </a:xfrm>
        </p:spPr>
      </p:pic>
    </p:spTree>
    <p:extLst>
      <p:ext uri="{BB962C8B-B14F-4D97-AF65-F5344CB8AC3E}">
        <p14:creationId xmlns:p14="http://schemas.microsoft.com/office/powerpoint/2010/main" val="3525479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0A571-5AC1-30FF-EC78-B54E68D4A561}"/>
              </a:ext>
            </a:extLst>
          </p:cNvPr>
          <p:cNvSpPr>
            <a:spLocks noGrp="1"/>
          </p:cNvSpPr>
          <p:nvPr>
            <p:ph type="title"/>
          </p:nvPr>
        </p:nvSpPr>
        <p:spPr/>
        <p:txBody>
          <a:bodyPr/>
          <a:lstStyle/>
          <a:p>
            <a:r>
              <a:rPr lang="en-US" dirty="0"/>
              <a:t>İĞNE UÇLARI</a:t>
            </a:r>
            <a:br>
              <a:rPr lang="en-US" dirty="0"/>
            </a:br>
            <a:endParaRPr lang="en-TR" dirty="0"/>
          </a:p>
        </p:txBody>
      </p:sp>
      <p:sp>
        <p:nvSpPr>
          <p:cNvPr id="3" name="Content Placeholder 2">
            <a:extLst>
              <a:ext uri="{FF2B5EF4-FFF2-40B4-BE49-F238E27FC236}">
                <a16:creationId xmlns:a16="http://schemas.microsoft.com/office/drawing/2014/main" id="{0C764F9E-4DDE-FD91-AF99-8C0405DD6EEF}"/>
              </a:ext>
            </a:extLst>
          </p:cNvPr>
          <p:cNvSpPr>
            <a:spLocks noGrp="1"/>
          </p:cNvSpPr>
          <p:nvPr>
            <p:ph idx="1"/>
          </p:nvPr>
        </p:nvSpPr>
        <p:spPr>
          <a:xfrm>
            <a:off x="685801" y="1421027"/>
            <a:ext cx="10131425" cy="4370173"/>
          </a:xfrm>
        </p:spPr>
        <p:txBody>
          <a:bodyPr>
            <a:normAutofit/>
          </a:bodyPr>
          <a:lstStyle/>
          <a:p>
            <a:r>
              <a:rPr lang="en-US" sz="2400" dirty="0"/>
              <a:t>21G </a:t>
            </a:r>
            <a:r>
              <a:rPr lang="en-US" sz="2400" dirty="0" err="1"/>
              <a:t>yeşil</a:t>
            </a:r>
            <a:r>
              <a:rPr lang="en-US" sz="2400" dirty="0"/>
              <a:t> </a:t>
            </a:r>
            <a:r>
              <a:rPr lang="en-US" sz="2400" dirty="0" err="1"/>
              <a:t>iğne</a:t>
            </a:r>
            <a:r>
              <a:rPr lang="en-US" sz="2400" dirty="0"/>
              <a:t> </a:t>
            </a:r>
            <a:r>
              <a:rPr lang="en-US" sz="2400" dirty="0" err="1"/>
              <a:t>ucu</a:t>
            </a:r>
            <a:endParaRPr lang="en-US" sz="2400" dirty="0"/>
          </a:p>
          <a:p>
            <a:r>
              <a:rPr lang="en-US" sz="2400" dirty="0"/>
              <a:t>22G </a:t>
            </a:r>
            <a:r>
              <a:rPr lang="en-US" sz="2400" dirty="0" err="1"/>
              <a:t>siyah</a:t>
            </a:r>
            <a:r>
              <a:rPr lang="en-US" sz="2400" dirty="0"/>
              <a:t> </a:t>
            </a:r>
            <a:r>
              <a:rPr lang="en-US" sz="2400" dirty="0" err="1"/>
              <a:t>iğne</a:t>
            </a:r>
            <a:r>
              <a:rPr lang="en-US" sz="2400" dirty="0"/>
              <a:t> </a:t>
            </a:r>
            <a:r>
              <a:rPr lang="en-US" sz="2400" dirty="0" err="1"/>
              <a:t>ucu</a:t>
            </a:r>
            <a:endParaRPr lang="en-US" sz="2400" dirty="0"/>
          </a:p>
          <a:p>
            <a:r>
              <a:rPr lang="en-US" sz="2400" dirty="0"/>
              <a:t>26G </a:t>
            </a:r>
            <a:r>
              <a:rPr lang="en-US" sz="2400" dirty="0" err="1"/>
              <a:t>kahverengi</a:t>
            </a:r>
            <a:r>
              <a:rPr lang="en-US" sz="2400" dirty="0"/>
              <a:t> </a:t>
            </a:r>
            <a:r>
              <a:rPr lang="en-US" sz="2400" dirty="0" err="1"/>
              <a:t>iğne</a:t>
            </a:r>
            <a:r>
              <a:rPr lang="en-US" sz="2400" dirty="0"/>
              <a:t> </a:t>
            </a:r>
            <a:r>
              <a:rPr lang="en-US" sz="2400" dirty="0" err="1"/>
              <a:t>ucu</a:t>
            </a:r>
            <a:r>
              <a:rPr lang="en-US" sz="2400" dirty="0"/>
              <a:t> (</a:t>
            </a:r>
            <a:r>
              <a:rPr lang="en-US" sz="2400" dirty="0" err="1"/>
              <a:t>insülin</a:t>
            </a:r>
            <a:r>
              <a:rPr lang="en-US" sz="2400" dirty="0"/>
              <a:t> </a:t>
            </a:r>
            <a:r>
              <a:rPr lang="en-US" sz="2400" dirty="0" err="1"/>
              <a:t>iğnesi</a:t>
            </a:r>
            <a:r>
              <a:rPr lang="en-US" sz="2400" dirty="0"/>
              <a:t>)</a:t>
            </a:r>
          </a:p>
          <a:p>
            <a:r>
              <a:rPr lang="en-US" sz="2400" dirty="0"/>
              <a:t>27G </a:t>
            </a:r>
            <a:r>
              <a:rPr lang="en-US" sz="2400" dirty="0" err="1"/>
              <a:t>gri</a:t>
            </a:r>
            <a:r>
              <a:rPr lang="en-US" sz="2400" dirty="0"/>
              <a:t> </a:t>
            </a:r>
            <a:r>
              <a:rPr lang="en-US" sz="2400" dirty="0" err="1"/>
              <a:t>iğne</a:t>
            </a:r>
            <a:r>
              <a:rPr lang="en-US" sz="2400" dirty="0"/>
              <a:t> </a:t>
            </a:r>
            <a:r>
              <a:rPr lang="en-US" sz="2400" dirty="0" err="1"/>
              <a:t>ucu</a:t>
            </a:r>
            <a:r>
              <a:rPr lang="en-US" sz="2400" dirty="0"/>
              <a:t> (dental </a:t>
            </a:r>
            <a:r>
              <a:rPr lang="en-US" sz="2400" dirty="0" err="1"/>
              <a:t>iğne</a:t>
            </a:r>
            <a:r>
              <a:rPr lang="en-US" sz="2400" dirty="0"/>
              <a:t>)</a:t>
            </a:r>
          </a:p>
          <a:p>
            <a:r>
              <a:rPr lang="en-US" sz="2400" dirty="0"/>
              <a:t>30G </a:t>
            </a:r>
            <a:r>
              <a:rPr lang="en-US" sz="2400" dirty="0" err="1"/>
              <a:t>sarı</a:t>
            </a:r>
            <a:r>
              <a:rPr lang="en-US" sz="2400" dirty="0"/>
              <a:t> </a:t>
            </a:r>
            <a:r>
              <a:rPr lang="en-US" sz="2400" dirty="0" err="1"/>
              <a:t>iğne</a:t>
            </a:r>
            <a:r>
              <a:rPr lang="en-US" sz="2400" dirty="0"/>
              <a:t> </a:t>
            </a:r>
            <a:r>
              <a:rPr lang="en-US" sz="2400" dirty="0" err="1"/>
              <a:t>ucu</a:t>
            </a:r>
            <a:endParaRPr lang="en-US" sz="2400" dirty="0"/>
          </a:p>
          <a:p>
            <a:r>
              <a:rPr lang="en-US" sz="2400" dirty="0"/>
              <a:t>32G </a:t>
            </a:r>
            <a:r>
              <a:rPr lang="en-US" sz="2400" dirty="0" err="1"/>
              <a:t>açık</a:t>
            </a:r>
            <a:r>
              <a:rPr lang="en-US" sz="2400" dirty="0"/>
              <a:t> </a:t>
            </a:r>
            <a:r>
              <a:rPr lang="en-US" sz="2400" dirty="0" err="1"/>
              <a:t>yeşil</a:t>
            </a:r>
            <a:r>
              <a:rPr lang="en-US" sz="2400" dirty="0"/>
              <a:t> </a:t>
            </a:r>
            <a:r>
              <a:rPr lang="en-US" sz="2400" dirty="0" err="1"/>
              <a:t>iğne</a:t>
            </a:r>
            <a:r>
              <a:rPr lang="en-US" sz="2400" dirty="0"/>
              <a:t> </a:t>
            </a:r>
            <a:r>
              <a:rPr lang="en-US" sz="2400" dirty="0" err="1"/>
              <a:t>ucu</a:t>
            </a:r>
            <a:r>
              <a:rPr lang="en-US" sz="2400" dirty="0"/>
              <a:t> </a:t>
            </a:r>
          </a:p>
          <a:p>
            <a:r>
              <a:rPr lang="en-US" sz="2400" dirty="0"/>
              <a:t>34G mor </a:t>
            </a:r>
            <a:r>
              <a:rPr lang="en-US" sz="2400" dirty="0" err="1"/>
              <a:t>iğne</a:t>
            </a:r>
            <a:r>
              <a:rPr lang="en-US" sz="2400" dirty="0"/>
              <a:t> </a:t>
            </a:r>
            <a:r>
              <a:rPr lang="en-US" sz="2400" dirty="0" err="1"/>
              <a:t>ucu</a:t>
            </a:r>
            <a:endParaRPr lang="en-US" sz="2400" dirty="0"/>
          </a:p>
          <a:p>
            <a:pPr marL="0" indent="0">
              <a:buNone/>
            </a:pPr>
            <a:br>
              <a:rPr lang="en-US" sz="2400" dirty="0"/>
            </a:br>
            <a:endParaRPr lang="en-TR" sz="2400" dirty="0"/>
          </a:p>
        </p:txBody>
      </p:sp>
      <p:sp>
        <p:nvSpPr>
          <p:cNvPr id="4" name="TextBox 3">
            <a:extLst>
              <a:ext uri="{FF2B5EF4-FFF2-40B4-BE49-F238E27FC236}">
                <a16:creationId xmlns:a16="http://schemas.microsoft.com/office/drawing/2014/main" id="{547C1F6B-0EC5-3E46-D34D-5491D2B145F2}"/>
              </a:ext>
            </a:extLst>
          </p:cNvPr>
          <p:cNvSpPr txBox="1"/>
          <p:nvPr/>
        </p:nvSpPr>
        <p:spPr>
          <a:xfrm>
            <a:off x="2361857" y="4971535"/>
            <a:ext cx="2538324" cy="2031325"/>
          </a:xfrm>
          <a:prstGeom prst="rect">
            <a:avLst/>
          </a:prstGeom>
          <a:noFill/>
        </p:spPr>
        <p:txBody>
          <a:bodyPr wrap="none" rtlCol="0">
            <a:spAutoFit/>
          </a:bodyPr>
          <a:lstStyle/>
          <a:p>
            <a:r>
              <a:rPr lang="en-US" dirty="0" err="1"/>
              <a:t>Yeşil</a:t>
            </a:r>
            <a:r>
              <a:rPr lang="en-US" dirty="0"/>
              <a:t> </a:t>
            </a:r>
            <a:r>
              <a:rPr lang="en-US" dirty="0" err="1"/>
              <a:t>enjektör</a:t>
            </a:r>
            <a:r>
              <a:rPr lang="en-US" dirty="0"/>
              <a:t> </a:t>
            </a:r>
            <a:r>
              <a:rPr lang="en-US" dirty="0" err="1"/>
              <a:t>ile</a:t>
            </a:r>
            <a:r>
              <a:rPr lang="en-US" dirty="0"/>
              <a:t> </a:t>
            </a:r>
            <a:r>
              <a:rPr lang="en-US" dirty="0" err="1"/>
              <a:t>dilüsyon</a:t>
            </a:r>
            <a:endParaRPr lang="en-US" dirty="0"/>
          </a:p>
          <a:p>
            <a:r>
              <a:rPr lang="en-US" dirty="0" err="1"/>
              <a:t>Sarı</a:t>
            </a:r>
            <a:r>
              <a:rPr lang="en-US" dirty="0"/>
              <a:t> </a:t>
            </a:r>
            <a:r>
              <a:rPr lang="en-US" dirty="0" err="1"/>
              <a:t>uç</a:t>
            </a:r>
            <a:r>
              <a:rPr lang="en-US" dirty="0"/>
              <a:t> (30G) </a:t>
            </a:r>
            <a:r>
              <a:rPr lang="en-US" dirty="0" err="1"/>
              <a:t>ile</a:t>
            </a:r>
            <a:r>
              <a:rPr lang="en-US" dirty="0"/>
              <a:t> 2,1TL</a:t>
            </a:r>
          </a:p>
          <a:p>
            <a:r>
              <a:rPr lang="en-US" dirty="0"/>
              <a:t>32G 10TL</a:t>
            </a:r>
          </a:p>
          <a:p>
            <a:r>
              <a:rPr lang="en-US" dirty="0"/>
              <a:t>34G 20TL</a:t>
            </a:r>
          </a:p>
          <a:p>
            <a:r>
              <a:rPr lang="en-US" dirty="0" err="1"/>
              <a:t>İnsülin</a:t>
            </a:r>
            <a:r>
              <a:rPr lang="en-US" dirty="0"/>
              <a:t> 26G</a:t>
            </a:r>
          </a:p>
          <a:p>
            <a:r>
              <a:rPr lang="en-US" dirty="0"/>
              <a:t>Dental 27G</a:t>
            </a:r>
          </a:p>
          <a:p>
            <a:endParaRPr lang="en-TR" dirty="0"/>
          </a:p>
        </p:txBody>
      </p:sp>
      <p:pic>
        <p:nvPicPr>
          <p:cNvPr id="8" name="Picture 7" descr="Chart, sunburst chart&#10;&#10;Description automatically generated">
            <a:extLst>
              <a:ext uri="{FF2B5EF4-FFF2-40B4-BE49-F238E27FC236}">
                <a16:creationId xmlns:a16="http://schemas.microsoft.com/office/drawing/2014/main" id="{CCDA59A3-FF34-0FF8-D0C2-786A76D1E238}"/>
              </a:ext>
            </a:extLst>
          </p:cNvPr>
          <p:cNvPicPr>
            <a:picLocks noChangeAspect="1"/>
          </p:cNvPicPr>
          <p:nvPr/>
        </p:nvPicPr>
        <p:blipFill rotWithShape="1">
          <a:blip r:embed="rId2"/>
          <a:srcRect t="18116" r="3990" b="12973"/>
          <a:stretch/>
        </p:blipFill>
        <p:spPr>
          <a:xfrm>
            <a:off x="6052741" y="2398927"/>
            <a:ext cx="6139259" cy="4203700"/>
          </a:xfrm>
          <a:prstGeom prst="rect">
            <a:avLst/>
          </a:prstGeom>
        </p:spPr>
      </p:pic>
    </p:spTree>
    <p:extLst>
      <p:ext uri="{BB962C8B-B14F-4D97-AF65-F5344CB8AC3E}">
        <p14:creationId xmlns:p14="http://schemas.microsoft.com/office/powerpoint/2010/main" val="410276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8E489-4AB0-6002-6469-5994D341B4A0}"/>
              </a:ext>
            </a:extLst>
          </p:cNvPr>
          <p:cNvSpPr>
            <a:spLocks noGrp="1"/>
          </p:cNvSpPr>
          <p:nvPr>
            <p:ph type="title"/>
          </p:nvPr>
        </p:nvSpPr>
        <p:spPr/>
        <p:txBody>
          <a:bodyPr/>
          <a:lstStyle/>
          <a:p>
            <a:endParaRPr lang="en-TR"/>
          </a:p>
        </p:txBody>
      </p:sp>
      <p:pic>
        <p:nvPicPr>
          <p:cNvPr id="5" name="Content Placeholder 4">
            <a:extLst>
              <a:ext uri="{FF2B5EF4-FFF2-40B4-BE49-F238E27FC236}">
                <a16:creationId xmlns:a16="http://schemas.microsoft.com/office/drawing/2014/main" id="{B1CCFD90-7F00-BB8F-826F-B9E3FEC9C152}"/>
              </a:ext>
            </a:extLst>
          </p:cNvPr>
          <p:cNvPicPr>
            <a:picLocks noGrp="1" noChangeAspect="1"/>
          </p:cNvPicPr>
          <p:nvPr>
            <p:ph idx="1"/>
          </p:nvPr>
        </p:nvPicPr>
        <p:blipFill>
          <a:blip r:embed="rId4"/>
          <a:stretch>
            <a:fillRect/>
          </a:stretch>
        </p:blipFill>
        <p:spPr>
          <a:xfrm>
            <a:off x="170579" y="737079"/>
            <a:ext cx="5925421" cy="5701821"/>
          </a:xfrm>
        </p:spPr>
      </p:pic>
      <p:pic>
        <p:nvPicPr>
          <p:cNvPr id="3" name="Screen Recording 2025-11-17 at 00.58.59.mov">
            <a:hlinkClick r:id="" action="ppaction://media"/>
            <a:extLst>
              <a:ext uri="{FF2B5EF4-FFF2-40B4-BE49-F238E27FC236}">
                <a16:creationId xmlns:a16="http://schemas.microsoft.com/office/drawing/2014/main" id="{EB619E76-B5F6-E17A-369C-A76B4C7F3C2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263104" y="148970"/>
            <a:ext cx="3709696" cy="6546522"/>
          </a:xfrm>
          <a:prstGeom prst="rect">
            <a:avLst/>
          </a:prstGeom>
        </p:spPr>
      </p:pic>
    </p:spTree>
    <p:extLst>
      <p:ext uri="{BB962C8B-B14F-4D97-AF65-F5344CB8AC3E}">
        <p14:creationId xmlns:p14="http://schemas.microsoft.com/office/powerpoint/2010/main" val="3924067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09039-07FF-EDBF-94DE-68C7236FDDE6}"/>
              </a:ext>
            </a:extLst>
          </p:cNvPr>
          <p:cNvSpPr>
            <a:spLocks noGrp="1"/>
          </p:cNvSpPr>
          <p:nvPr>
            <p:ph type="title"/>
          </p:nvPr>
        </p:nvSpPr>
        <p:spPr>
          <a:xfrm>
            <a:off x="431801" y="-8467"/>
            <a:ext cx="10131425" cy="1456267"/>
          </a:xfrm>
        </p:spPr>
        <p:txBody>
          <a:bodyPr/>
          <a:lstStyle/>
          <a:p>
            <a:pPr algn="ctr"/>
            <a:r>
              <a:rPr lang="en-US" dirty="0"/>
              <a:t>D</a:t>
            </a:r>
            <a:r>
              <a:rPr lang="en-TR" dirty="0"/>
              <a:t>ilüsyon</a:t>
            </a:r>
            <a:br>
              <a:rPr lang="en-TR" dirty="0"/>
            </a:br>
            <a:endParaRPr lang="en-TR" dirty="0"/>
          </a:p>
        </p:txBody>
      </p:sp>
      <p:sp>
        <p:nvSpPr>
          <p:cNvPr id="3" name="Content Placeholder 2">
            <a:extLst>
              <a:ext uri="{FF2B5EF4-FFF2-40B4-BE49-F238E27FC236}">
                <a16:creationId xmlns:a16="http://schemas.microsoft.com/office/drawing/2014/main" id="{85B7140D-3996-7164-7327-212645F10BEC}"/>
              </a:ext>
            </a:extLst>
          </p:cNvPr>
          <p:cNvSpPr>
            <a:spLocks noGrp="1"/>
          </p:cNvSpPr>
          <p:nvPr>
            <p:ph idx="1"/>
          </p:nvPr>
        </p:nvSpPr>
        <p:spPr>
          <a:xfrm>
            <a:off x="685801" y="774700"/>
            <a:ext cx="11074398" cy="6083300"/>
          </a:xfrm>
        </p:spPr>
        <p:txBody>
          <a:bodyPr>
            <a:normAutofit/>
          </a:bodyPr>
          <a:lstStyle/>
          <a:p>
            <a:r>
              <a:rPr lang="en-US" dirty="0"/>
              <a:t>BOTOX 100Ü, 2.5ml </a:t>
            </a:r>
            <a:r>
              <a:rPr lang="en-US" dirty="0" err="1"/>
              <a:t>ile</a:t>
            </a:r>
            <a:r>
              <a:rPr lang="en-US" dirty="0"/>
              <a:t> </a:t>
            </a:r>
            <a:r>
              <a:rPr lang="en-US" dirty="0" err="1"/>
              <a:t>seyreltildiğinde</a:t>
            </a:r>
            <a:r>
              <a:rPr lang="en-US" dirty="0"/>
              <a:t> (fire </a:t>
            </a:r>
            <a:r>
              <a:rPr lang="en-US" dirty="0" err="1"/>
              <a:t>payı</a:t>
            </a:r>
            <a:r>
              <a:rPr lang="en-US" dirty="0"/>
              <a:t> </a:t>
            </a:r>
            <a:r>
              <a:rPr lang="en-US" dirty="0" err="1"/>
              <a:t>düşünülerek</a:t>
            </a:r>
            <a:r>
              <a:rPr lang="en-US" dirty="0"/>
              <a:t> 2.6ml </a:t>
            </a:r>
            <a:r>
              <a:rPr lang="en-US" dirty="0" err="1"/>
              <a:t>ile</a:t>
            </a:r>
            <a:r>
              <a:rPr lang="en-US" dirty="0"/>
              <a:t>)</a:t>
            </a:r>
          </a:p>
          <a:p>
            <a:pPr lvl="1"/>
            <a:r>
              <a:rPr lang="en-US" dirty="0"/>
              <a:t>2.5ml 100 BU</a:t>
            </a:r>
          </a:p>
          <a:p>
            <a:pPr lvl="1"/>
            <a:r>
              <a:rPr lang="en-US" dirty="0"/>
              <a:t>1ml 40 BU</a:t>
            </a:r>
          </a:p>
          <a:p>
            <a:pPr lvl="1"/>
            <a:r>
              <a:rPr lang="en-US" dirty="0"/>
              <a:t>1dm 4 BU</a:t>
            </a:r>
          </a:p>
          <a:p>
            <a:pPr lvl="1"/>
            <a:r>
              <a:rPr lang="en-US" dirty="0"/>
              <a:t>0.5dm 2 BU</a:t>
            </a:r>
          </a:p>
          <a:p>
            <a:pPr lvl="1"/>
            <a:r>
              <a:rPr lang="en-US" dirty="0"/>
              <a:t>0.25dm 1 BU</a:t>
            </a:r>
          </a:p>
          <a:p>
            <a:r>
              <a:rPr lang="en-US" dirty="0"/>
              <a:t>DYSPORT 500İÜ, 2.5ml </a:t>
            </a:r>
            <a:r>
              <a:rPr lang="en-US" dirty="0" err="1"/>
              <a:t>ile</a:t>
            </a:r>
            <a:r>
              <a:rPr lang="en-US" dirty="0"/>
              <a:t> </a:t>
            </a:r>
            <a:r>
              <a:rPr lang="en-US" dirty="0" err="1"/>
              <a:t>seyreltildiğinde</a:t>
            </a:r>
            <a:r>
              <a:rPr lang="en-US" dirty="0"/>
              <a:t> (fire </a:t>
            </a:r>
            <a:r>
              <a:rPr lang="en-US" dirty="0" err="1"/>
              <a:t>payı</a:t>
            </a:r>
            <a:r>
              <a:rPr lang="en-US" dirty="0"/>
              <a:t> </a:t>
            </a:r>
            <a:r>
              <a:rPr lang="en-US" dirty="0" err="1"/>
              <a:t>düşünülerek</a:t>
            </a:r>
            <a:r>
              <a:rPr lang="en-US" dirty="0"/>
              <a:t> 2.6ml </a:t>
            </a:r>
            <a:r>
              <a:rPr lang="en-US" dirty="0" err="1"/>
              <a:t>ile</a:t>
            </a:r>
            <a:r>
              <a:rPr lang="en-US" dirty="0"/>
              <a:t>)</a:t>
            </a:r>
          </a:p>
          <a:p>
            <a:pPr lvl="1"/>
            <a:r>
              <a:rPr lang="en-US" dirty="0"/>
              <a:t>2.5ml 500  DU</a:t>
            </a:r>
          </a:p>
          <a:p>
            <a:pPr lvl="1"/>
            <a:r>
              <a:rPr lang="en-US" dirty="0"/>
              <a:t>1ml 200 DU</a:t>
            </a:r>
          </a:p>
          <a:p>
            <a:pPr lvl="1"/>
            <a:r>
              <a:rPr lang="en-US" dirty="0"/>
              <a:t>1dm 20 DU</a:t>
            </a:r>
          </a:p>
          <a:p>
            <a:pPr lvl="1"/>
            <a:r>
              <a:rPr lang="en-US" dirty="0"/>
              <a:t>0.5dm 10 DU</a:t>
            </a:r>
          </a:p>
          <a:p>
            <a:pPr lvl="1"/>
            <a:r>
              <a:rPr lang="en-US" dirty="0"/>
              <a:t>0.25dm 5 DU</a:t>
            </a:r>
          </a:p>
          <a:p>
            <a:br>
              <a:rPr lang="en-US" dirty="0">
                <a:highlight>
                  <a:srgbClr val="FF0000"/>
                </a:highlight>
              </a:rPr>
            </a:br>
            <a:endParaRPr lang="en-TR" dirty="0">
              <a:highlight>
                <a:srgbClr val="FF0000"/>
              </a:highlight>
            </a:endParaRPr>
          </a:p>
        </p:txBody>
      </p:sp>
    </p:spTree>
    <p:extLst>
      <p:ext uri="{BB962C8B-B14F-4D97-AF65-F5344CB8AC3E}">
        <p14:creationId xmlns:p14="http://schemas.microsoft.com/office/powerpoint/2010/main" val="20748135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a:extLst>
              <a:ext uri="{FF2B5EF4-FFF2-40B4-BE49-F238E27FC236}">
                <a16:creationId xmlns:a16="http://schemas.microsoft.com/office/drawing/2014/main" id="{83766401-0F82-113E-1307-EEFA4D84836F}"/>
              </a:ext>
            </a:extLst>
          </p:cNvPr>
          <p:cNvPicPr>
            <a:picLocks noGrp="1" noChangeAspect="1"/>
          </p:cNvPicPr>
          <p:nvPr>
            <p:ph idx="1"/>
          </p:nvPr>
        </p:nvPicPr>
        <p:blipFill>
          <a:blip r:embed="rId2"/>
          <a:stretch>
            <a:fillRect/>
          </a:stretch>
        </p:blipFill>
        <p:spPr>
          <a:xfrm>
            <a:off x="1020932" y="1083076"/>
            <a:ext cx="9863091" cy="5093887"/>
          </a:xfrm>
          <a:prstGeom prst="rect">
            <a:avLst/>
          </a:prstGeom>
        </p:spPr>
      </p:pic>
      <p:sp>
        <p:nvSpPr>
          <p:cNvPr id="2" name="Title 1">
            <a:extLst>
              <a:ext uri="{FF2B5EF4-FFF2-40B4-BE49-F238E27FC236}">
                <a16:creationId xmlns:a16="http://schemas.microsoft.com/office/drawing/2014/main" id="{7D33A668-1BB9-8ED2-7B1C-C8F072F7DC6E}"/>
              </a:ext>
            </a:extLst>
          </p:cNvPr>
          <p:cNvSpPr>
            <a:spLocks noGrp="1"/>
          </p:cNvSpPr>
          <p:nvPr>
            <p:ph type="title"/>
          </p:nvPr>
        </p:nvSpPr>
        <p:spPr>
          <a:xfrm>
            <a:off x="431801" y="-8467"/>
            <a:ext cx="10131425" cy="1456267"/>
          </a:xfrm>
        </p:spPr>
        <p:txBody>
          <a:bodyPr/>
          <a:lstStyle/>
          <a:p>
            <a:pPr algn="ctr"/>
            <a:r>
              <a:rPr lang="en-US" dirty="0"/>
              <a:t>D</a:t>
            </a:r>
            <a:r>
              <a:rPr lang="en-TR" dirty="0"/>
              <a:t>ilüsyon</a:t>
            </a:r>
            <a:br>
              <a:rPr lang="en-TR" dirty="0"/>
            </a:br>
            <a:endParaRPr lang="en-TR" dirty="0"/>
          </a:p>
        </p:txBody>
      </p:sp>
    </p:spTree>
    <p:extLst>
      <p:ext uri="{BB962C8B-B14F-4D97-AF65-F5344CB8AC3E}">
        <p14:creationId xmlns:p14="http://schemas.microsoft.com/office/powerpoint/2010/main" val="25880476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371EA-645B-8FB1-6EAA-C28E30D9248F}"/>
              </a:ext>
            </a:extLst>
          </p:cNvPr>
          <p:cNvSpPr>
            <a:spLocks noGrp="1"/>
          </p:cNvSpPr>
          <p:nvPr>
            <p:ph type="title"/>
          </p:nvPr>
        </p:nvSpPr>
        <p:spPr>
          <a:xfrm>
            <a:off x="685800" y="0"/>
            <a:ext cx="10131425" cy="1456267"/>
          </a:xfrm>
        </p:spPr>
        <p:txBody>
          <a:bodyPr/>
          <a:lstStyle/>
          <a:p>
            <a:pPr algn="ctr"/>
            <a:r>
              <a:rPr lang="en-US" dirty="0"/>
              <a:t>B</a:t>
            </a:r>
            <a:r>
              <a:rPr lang="en-TR" dirty="0"/>
              <a:t>otox unıt vs dysport unıt</a:t>
            </a:r>
          </a:p>
        </p:txBody>
      </p:sp>
      <p:sp>
        <p:nvSpPr>
          <p:cNvPr id="3" name="Content Placeholder 2">
            <a:extLst>
              <a:ext uri="{FF2B5EF4-FFF2-40B4-BE49-F238E27FC236}">
                <a16:creationId xmlns:a16="http://schemas.microsoft.com/office/drawing/2014/main" id="{D5534612-CB5D-3470-C5E5-1E0EE6715EFA}"/>
              </a:ext>
            </a:extLst>
          </p:cNvPr>
          <p:cNvSpPr>
            <a:spLocks noGrp="1"/>
          </p:cNvSpPr>
          <p:nvPr>
            <p:ph idx="1"/>
          </p:nvPr>
        </p:nvSpPr>
        <p:spPr>
          <a:xfrm>
            <a:off x="685801" y="1181100"/>
            <a:ext cx="11226799" cy="5041899"/>
          </a:xfrm>
        </p:spPr>
        <p:txBody>
          <a:bodyPr/>
          <a:lstStyle/>
          <a:p>
            <a:r>
              <a:rPr lang="en-US" dirty="0" err="1"/>
              <a:t>Eşit</a:t>
            </a:r>
            <a:r>
              <a:rPr lang="en-US" dirty="0"/>
              <a:t> </a:t>
            </a:r>
            <a:r>
              <a:rPr lang="en-US" dirty="0" err="1"/>
              <a:t>miktarda</a:t>
            </a:r>
            <a:r>
              <a:rPr lang="en-US" dirty="0"/>
              <a:t> SF (2.5ml)  </a:t>
            </a:r>
            <a:r>
              <a:rPr lang="en-US" dirty="0" err="1"/>
              <a:t>ile</a:t>
            </a:r>
            <a:r>
              <a:rPr lang="en-US" dirty="0"/>
              <a:t> </a:t>
            </a:r>
            <a:r>
              <a:rPr lang="en-US" dirty="0" err="1"/>
              <a:t>sulandırılmış</a:t>
            </a:r>
            <a:r>
              <a:rPr lang="en-US" dirty="0"/>
              <a:t> </a:t>
            </a:r>
            <a:r>
              <a:rPr lang="en-US" dirty="0" err="1"/>
              <a:t>botox</a:t>
            </a:r>
            <a:r>
              <a:rPr lang="en-US" dirty="0"/>
              <a:t> </a:t>
            </a:r>
            <a:r>
              <a:rPr lang="en-US" dirty="0" err="1"/>
              <a:t>ve</a:t>
            </a:r>
            <a:r>
              <a:rPr lang="en-US" dirty="0"/>
              <a:t> </a:t>
            </a:r>
            <a:r>
              <a:rPr lang="en-US" dirty="0" err="1"/>
              <a:t>dysport</a:t>
            </a:r>
            <a:r>
              <a:rPr lang="en-US" dirty="0"/>
              <a:t> </a:t>
            </a:r>
            <a:r>
              <a:rPr lang="en-US" dirty="0" err="1"/>
              <a:t>için</a:t>
            </a:r>
            <a:endParaRPr lang="en-US" dirty="0"/>
          </a:p>
          <a:p>
            <a:pPr lvl="1"/>
            <a:r>
              <a:rPr lang="en-US" dirty="0"/>
              <a:t>0.1cc </a:t>
            </a:r>
            <a:r>
              <a:rPr lang="en-US" dirty="0" err="1"/>
              <a:t>botox</a:t>
            </a:r>
            <a:r>
              <a:rPr lang="en-US" dirty="0"/>
              <a:t> = 0.05cc </a:t>
            </a:r>
            <a:r>
              <a:rPr lang="en-US" dirty="0" err="1"/>
              <a:t>dysport</a:t>
            </a:r>
            <a:endParaRPr lang="en-US" dirty="0"/>
          </a:p>
          <a:p>
            <a:pPr lvl="1"/>
            <a:r>
              <a:rPr lang="en-US" dirty="0"/>
              <a:t>1ml </a:t>
            </a:r>
            <a:r>
              <a:rPr lang="en-US" dirty="0" err="1"/>
              <a:t>botox</a:t>
            </a:r>
            <a:r>
              <a:rPr lang="en-US" dirty="0"/>
              <a:t> = 0.5ml </a:t>
            </a:r>
            <a:r>
              <a:rPr lang="en-US" dirty="0" err="1"/>
              <a:t>dysport</a:t>
            </a:r>
            <a:endParaRPr lang="en-US" dirty="0"/>
          </a:p>
          <a:p>
            <a:pPr lvl="1"/>
            <a:r>
              <a:rPr lang="en-US" dirty="0"/>
              <a:t>1X40BU = 0.5X200DU</a:t>
            </a:r>
          </a:p>
          <a:p>
            <a:pPr lvl="1"/>
            <a:r>
              <a:rPr lang="en-US" dirty="0"/>
              <a:t>40BU = 100DU</a:t>
            </a:r>
          </a:p>
          <a:p>
            <a:pPr lvl="1"/>
            <a:r>
              <a:rPr lang="en-US" dirty="0"/>
              <a:t>1BU = 2.5DU</a:t>
            </a:r>
          </a:p>
          <a:p>
            <a:r>
              <a:rPr lang="en-US" dirty="0"/>
              <a:t>BU, DU ye </a:t>
            </a:r>
            <a:r>
              <a:rPr lang="en-US" dirty="0" err="1"/>
              <a:t>göre</a:t>
            </a:r>
            <a:r>
              <a:rPr lang="en-US" dirty="0"/>
              <a:t> 2.5 kat </a:t>
            </a:r>
            <a:r>
              <a:rPr lang="en-US" dirty="0" err="1"/>
              <a:t>etkili</a:t>
            </a:r>
            <a:endParaRPr lang="en-US" dirty="0"/>
          </a:p>
          <a:p>
            <a:r>
              <a:rPr lang="en-US" dirty="0"/>
              <a:t>Ör1: 10BU </a:t>
            </a:r>
            <a:r>
              <a:rPr lang="en-US" dirty="0" err="1"/>
              <a:t>önerilen</a:t>
            </a:r>
            <a:r>
              <a:rPr lang="en-US" dirty="0"/>
              <a:t> </a:t>
            </a:r>
            <a:r>
              <a:rPr lang="en-US" dirty="0" err="1"/>
              <a:t>bölgeye</a:t>
            </a:r>
            <a:r>
              <a:rPr lang="en-US" dirty="0"/>
              <a:t> </a:t>
            </a:r>
            <a:r>
              <a:rPr lang="en-US" dirty="0" err="1"/>
              <a:t>kaç</a:t>
            </a:r>
            <a:r>
              <a:rPr lang="en-US" dirty="0"/>
              <a:t> DU </a:t>
            </a:r>
            <a:r>
              <a:rPr lang="en-US" dirty="0" err="1"/>
              <a:t>gerekir</a:t>
            </a:r>
            <a:r>
              <a:rPr lang="en-US" dirty="0"/>
              <a:t>? </a:t>
            </a:r>
          </a:p>
          <a:p>
            <a:r>
              <a:rPr lang="en-US" dirty="0"/>
              <a:t>Ör2: 50DU </a:t>
            </a:r>
            <a:r>
              <a:rPr lang="en-US" dirty="0" err="1"/>
              <a:t>önerilen</a:t>
            </a:r>
            <a:r>
              <a:rPr lang="en-US" dirty="0"/>
              <a:t> </a:t>
            </a:r>
            <a:r>
              <a:rPr lang="en-US" dirty="0" err="1"/>
              <a:t>bölgeye</a:t>
            </a:r>
            <a:r>
              <a:rPr lang="en-US" dirty="0"/>
              <a:t> </a:t>
            </a:r>
            <a:r>
              <a:rPr lang="en-US" dirty="0" err="1"/>
              <a:t>kaç</a:t>
            </a:r>
            <a:r>
              <a:rPr lang="en-US" dirty="0"/>
              <a:t> BU </a:t>
            </a:r>
            <a:r>
              <a:rPr lang="en-US" dirty="0" err="1"/>
              <a:t>gerekir</a:t>
            </a:r>
            <a:r>
              <a:rPr lang="en-US" dirty="0"/>
              <a:t>? </a:t>
            </a:r>
            <a:endParaRPr lang="en-TR" dirty="0"/>
          </a:p>
        </p:txBody>
      </p:sp>
      <p:sp>
        <p:nvSpPr>
          <p:cNvPr id="4" name="TextBox 3">
            <a:extLst>
              <a:ext uri="{FF2B5EF4-FFF2-40B4-BE49-F238E27FC236}">
                <a16:creationId xmlns:a16="http://schemas.microsoft.com/office/drawing/2014/main" id="{EECED76D-4B5D-9B4F-27D6-64A01BCBA9E6}"/>
              </a:ext>
            </a:extLst>
          </p:cNvPr>
          <p:cNvSpPr txBox="1"/>
          <p:nvPr/>
        </p:nvSpPr>
        <p:spPr>
          <a:xfrm>
            <a:off x="5234340" y="4653518"/>
            <a:ext cx="708848" cy="369332"/>
          </a:xfrm>
          <a:prstGeom prst="rect">
            <a:avLst/>
          </a:prstGeom>
          <a:noFill/>
        </p:spPr>
        <p:txBody>
          <a:bodyPr wrap="none" rtlCol="0">
            <a:spAutoFit/>
          </a:bodyPr>
          <a:lstStyle/>
          <a:p>
            <a:r>
              <a:rPr lang="en-TR" dirty="0"/>
              <a:t>25DU</a:t>
            </a:r>
          </a:p>
        </p:txBody>
      </p:sp>
      <p:sp>
        <p:nvSpPr>
          <p:cNvPr id="5" name="TextBox 4">
            <a:extLst>
              <a:ext uri="{FF2B5EF4-FFF2-40B4-BE49-F238E27FC236}">
                <a16:creationId xmlns:a16="http://schemas.microsoft.com/office/drawing/2014/main" id="{E85951F1-14BF-DDF5-4BD8-D0EB8AD57032}"/>
              </a:ext>
            </a:extLst>
          </p:cNvPr>
          <p:cNvSpPr txBox="1"/>
          <p:nvPr/>
        </p:nvSpPr>
        <p:spPr>
          <a:xfrm>
            <a:off x="5234340" y="5068926"/>
            <a:ext cx="691215" cy="369332"/>
          </a:xfrm>
          <a:prstGeom prst="rect">
            <a:avLst/>
          </a:prstGeom>
          <a:noFill/>
        </p:spPr>
        <p:txBody>
          <a:bodyPr wrap="none" rtlCol="0">
            <a:spAutoFit/>
          </a:bodyPr>
          <a:lstStyle/>
          <a:p>
            <a:r>
              <a:rPr lang="en-TR" dirty="0"/>
              <a:t>20BU</a:t>
            </a:r>
          </a:p>
        </p:txBody>
      </p:sp>
    </p:spTree>
    <p:extLst>
      <p:ext uri="{BB962C8B-B14F-4D97-AF65-F5344CB8AC3E}">
        <p14:creationId xmlns:p14="http://schemas.microsoft.com/office/powerpoint/2010/main" val="2551997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7FB4D-26D4-1E0A-69B1-31967D94010F}"/>
              </a:ext>
            </a:extLst>
          </p:cNvPr>
          <p:cNvSpPr>
            <a:spLocks noGrp="1"/>
          </p:cNvSpPr>
          <p:nvPr>
            <p:ph type="title"/>
          </p:nvPr>
        </p:nvSpPr>
        <p:spPr>
          <a:xfrm>
            <a:off x="685800" y="-348049"/>
            <a:ext cx="10131425" cy="1456267"/>
          </a:xfrm>
        </p:spPr>
        <p:txBody>
          <a:bodyPr/>
          <a:lstStyle/>
          <a:p>
            <a:pPr algn="ctr"/>
            <a:r>
              <a:rPr lang="en-US" dirty="0" err="1"/>
              <a:t>Enjeksİyon</a:t>
            </a:r>
            <a:r>
              <a:rPr lang="en-US" dirty="0"/>
              <a:t> </a:t>
            </a:r>
            <a:r>
              <a:rPr lang="en-US" dirty="0" err="1"/>
              <a:t>Teknİklerİ</a:t>
            </a:r>
            <a:endParaRPr lang="en-TR" dirty="0"/>
          </a:p>
        </p:txBody>
      </p:sp>
      <p:sp>
        <p:nvSpPr>
          <p:cNvPr id="3" name="Content Placeholder 2">
            <a:extLst>
              <a:ext uri="{FF2B5EF4-FFF2-40B4-BE49-F238E27FC236}">
                <a16:creationId xmlns:a16="http://schemas.microsoft.com/office/drawing/2014/main" id="{C9875657-709F-E727-724F-7CB7D32A0786}"/>
              </a:ext>
            </a:extLst>
          </p:cNvPr>
          <p:cNvSpPr>
            <a:spLocks noGrp="1"/>
          </p:cNvSpPr>
          <p:nvPr>
            <p:ph idx="1"/>
          </p:nvPr>
        </p:nvSpPr>
        <p:spPr>
          <a:xfrm>
            <a:off x="685801" y="852616"/>
            <a:ext cx="10131425" cy="6005383"/>
          </a:xfrm>
        </p:spPr>
        <p:txBody>
          <a:bodyPr>
            <a:normAutofit/>
          </a:bodyPr>
          <a:lstStyle/>
          <a:p>
            <a:r>
              <a:rPr lang="en-US" sz="2400" dirty="0" err="1"/>
              <a:t>Standart</a:t>
            </a:r>
            <a:r>
              <a:rPr lang="en-US" sz="2400" dirty="0"/>
              <a:t> Teknik</a:t>
            </a:r>
          </a:p>
          <a:p>
            <a:pPr lvl="1"/>
            <a:r>
              <a:rPr lang="en-US" sz="2000" dirty="0" err="1"/>
              <a:t>Hedef</a:t>
            </a:r>
            <a:r>
              <a:rPr lang="en-US" sz="2000" dirty="0"/>
              <a:t> </a:t>
            </a:r>
            <a:r>
              <a:rPr lang="en-US" sz="2000" dirty="0" err="1"/>
              <a:t>alanları</a:t>
            </a:r>
            <a:r>
              <a:rPr lang="en-US" sz="2000" dirty="0"/>
              <a:t> </a:t>
            </a:r>
            <a:r>
              <a:rPr lang="en-US" sz="2000" dirty="0" err="1"/>
              <a:t>iyi</a:t>
            </a:r>
            <a:r>
              <a:rPr lang="en-US" sz="2000" dirty="0"/>
              <a:t> </a:t>
            </a:r>
            <a:r>
              <a:rPr lang="en-US" sz="2000" dirty="0" err="1"/>
              <a:t>tanımlanmış</a:t>
            </a:r>
            <a:r>
              <a:rPr lang="en-US" sz="2000" dirty="0"/>
              <a:t> </a:t>
            </a:r>
          </a:p>
          <a:p>
            <a:pPr lvl="1"/>
            <a:r>
              <a:rPr lang="en-US" sz="2000" dirty="0" err="1"/>
              <a:t>intramuskuler</a:t>
            </a:r>
            <a:endParaRPr lang="en-US" sz="2000" dirty="0"/>
          </a:p>
          <a:p>
            <a:pPr lvl="1"/>
            <a:r>
              <a:rPr lang="en-US" sz="2000" dirty="0" err="1"/>
              <a:t>Cilde</a:t>
            </a:r>
            <a:r>
              <a:rPr lang="en-US" sz="2000" dirty="0"/>
              <a:t> 45-90 </a:t>
            </a:r>
            <a:r>
              <a:rPr lang="en-US" sz="2000" dirty="0" err="1"/>
              <a:t>derece</a:t>
            </a:r>
            <a:endParaRPr lang="en-US" sz="2000" dirty="0"/>
          </a:p>
          <a:p>
            <a:pPr marL="0" indent="0">
              <a:buNone/>
            </a:pPr>
            <a:endParaRPr lang="en-US" sz="2400" dirty="0"/>
          </a:p>
          <a:p>
            <a:r>
              <a:rPr lang="en-US" sz="2400" dirty="0" err="1"/>
              <a:t>Mikroenjeksiyon</a:t>
            </a:r>
            <a:r>
              <a:rPr lang="en-US" sz="2400" dirty="0"/>
              <a:t> Teknik</a:t>
            </a:r>
          </a:p>
          <a:p>
            <a:pPr lvl="1"/>
            <a:r>
              <a:rPr lang="en-US" sz="2000" dirty="0" err="1"/>
              <a:t>Düşük</a:t>
            </a:r>
            <a:r>
              <a:rPr lang="en-US" sz="2000" dirty="0"/>
              <a:t> </a:t>
            </a:r>
            <a:r>
              <a:rPr lang="en-US" sz="2000" dirty="0" err="1"/>
              <a:t>doz</a:t>
            </a:r>
            <a:endParaRPr lang="en-US" sz="2000" dirty="0"/>
          </a:p>
          <a:p>
            <a:pPr lvl="1"/>
            <a:r>
              <a:rPr lang="en-US" sz="2000" dirty="0" err="1"/>
              <a:t>Yüzeysel</a:t>
            </a:r>
            <a:r>
              <a:rPr lang="en-US" sz="2000" dirty="0"/>
              <a:t>, </a:t>
            </a:r>
            <a:r>
              <a:rPr lang="en-US" sz="2000" dirty="0" err="1"/>
              <a:t>papül</a:t>
            </a:r>
            <a:endParaRPr lang="en-US" sz="2000" dirty="0"/>
          </a:p>
          <a:p>
            <a:pPr lvl="1"/>
            <a:r>
              <a:rPr lang="en-US" sz="2000" dirty="0"/>
              <a:t>15-30 </a:t>
            </a:r>
            <a:r>
              <a:rPr lang="en-US" sz="2000" dirty="0" err="1"/>
              <a:t>derece</a:t>
            </a:r>
            <a:endParaRPr lang="en-US" sz="2000" dirty="0"/>
          </a:p>
          <a:p>
            <a:pPr lvl="1"/>
            <a:endParaRPr lang="en-US" sz="2000" dirty="0"/>
          </a:p>
          <a:p>
            <a:pPr marL="0" indent="0">
              <a:buNone/>
            </a:pPr>
            <a:endParaRPr lang="en-TR" sz="2400" dirty="0"/>
          </a:p>
        </p:txBody>
      </p:sp>
    </p:spTree>
    <p:extLst>
      <p:ext uri="{BB962C8B-B14F-4D97-AF65-F5344CB8AC3E}">
        <p14:creationId xmlns:p14="http://schemas.microsoft.com/office/powerpoint/2010/main" val="5790567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AE0D1-8A4F-207A-52A4-20E8053C3EB0}"/>
              </a:ext>
            </a:extLst>
          </p:cNvPr>
          <p:cNvSpPr>
            <a:spLocks noGrp="1"/>
          </p:cNvSpPr>
          <p:nvPr>
            <p:ph type="title"/>
          </p:nvPr>
        </p:nvSpPr>
        <p:spPr/>
        <p:txBody>
          <a:bodyPr/>
          <a:lstStyle/>
          <a:p>
            <a:endParaRPr lang="en-TR"/>
          </a:p>
        </p:txBody>
      </p:sp>
      <p:pic>
        <p:nvPicPr>
          <p:cNvPr id="5" name="Content Placeholder 4" descr="Text&#10;&#10;Description automatically generated">
            <a:extLst>
              <a:ext uri="{FF2B5EF4-FFF2-40B4-BE49-F238E27FC236}">
                <a16:creationId xmlns:a16="http://schemas.microsoft.com/office/drawing/2014/main" id="{64FF0D6E-0D08-7407-FE6D-2B8F3E4505A6}"/>
              </a:ext>
            </a:extLst>
          </p:cNvPr>
          <p:cNvPicPr>
            <a:picLocks noGrp="1" noChangeAspect="1"/>
          </p:cNvPicPr>
          <p:nvPr>
            <p:ph idx="1"/>
          </p:nvPr>
        </p:nvPicPr>
        <p:blipFill>
          <a:blip r:embed="rId2"/>
          <a:stretch>
            <a:fillRect/>
          </a:stretch>
        </p:blipFill>
        <p:spPr>
          <a:xfrm>
            <a:off x="822511" y="475846"/>
            <a:ext cx="10546977" cy="5906307"/>
          </a:xfrm>
        </p:spPr>
      </p:pic>
    </p:spTree>
    <p:extLst>
      <p:ext uri="{BB962C8B-B14F-4D97-AF65-F5344CB8AC3E}">
        <p14:creationId xmlns:p14="http://schemas.microsoft.com/office/powerpoint/2010/main" val="12689132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10918-7188-A0A1-20DD-9CA894B44CCF}"/>
              </a:ext>
            </a:extLst>
          </p:cNvPr>
          <p:cNvSpPr>
            <a:spLocks noGrp="1"/>
          </p:cNvSpPr>
          <p:nvPr>
            <p:ph type="title"/>
          </p:nvPr>
        </p:nvSpPr>
        <p:spPr/>
        <p:txBody>
          <a:bodyPr/>
          <a:lstStyle/>
          <a:p>
            <a:endParaRPr lang="en-TR"/>
          </a:p>
        </p:txBody>
      </p:sp>
      <p:pic>
        <p:nvPicPr>
          <p:cNvPr id="5" name="Content Placeholder 4" descr="Diagram&#10;&#10;Description automatically generated">
            <a:extLst>
              <a:ext uri="{FF2B5EF4-FFF2-40B4-BE49-F238E27FC236}">
                <a16:creationId xmlns:a16="http://schemas.microsoft.com/office/drawing/2014/main" id="{FADC1F6C-5C26-CE3C-8814-33CAD557A9BC}"/>
              </a:ext>
            </a:extLst>
          </p:cNvPr>
          <p:cNvPicPr>
            <a:picLocks noGrp="1" noChangeAspect="1"/>
          </p:cNvPicPr>
          <p:nvPr>
            <p:ph idx="1"/>
          </p:nvPr>
        </p:nvPicPr>
        <p:blipFill>
          <a:blip r:embed="rId2"/>
          <a:stretch>
            <a:fillRect/>
          </a:stretch>
        </p:blipFill>
        <p:spPr>
          <a:xfrm>
            <a:off x="1489586" y="56801"/>
            <a:ext cx="8849033" cy="6744398"/>
          </a:xfrm>
        </p:spPr>
      </p:pic>
    </p:spTree>
    <p:extLst>
      <p:ext uri="{BB962C8B-B14F-4D97-AF65-F5344CB8AC3E}">
        <p14:creationId xmlns:p14="http://schemas.microsoft.com/office/powerpoint/2010/main" val="29925432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B5E21-3B04-C02C-9DF7-77197E5ADBCF}"/>
              </a:ext>
            </a:extLst>
          </p:cNvPr>
          <p:cNvSpPr>
            <a:spLocks noGrp="1"/>
          </p:cNvSpPr>
          <p:nvPr>
            <p:ph type="title"/>
          </p:nvPr>
        </p:nvSpPr>
        <p:spPr/>
        <p:txBody>
          <a:bodyPr/>
          <a:lstStyle/>
          <a:p>
            <a:r>
              <a:rPr lang="en-US" dirty="0"/>
              <a:t>NÖROTOKSİN ENJEKSİYON BÖLGELERİ</a:t>
            </a:r>
            <a:br>
              <a:rPr lang="en-US" dirty="0"/>
            </a:br>
            <a:endParaRPr lang="en-TR" dirty="0"/>
          </a:p>
        </p:txBody>
      </p:sp>
      <p:sp>
        <p:nvSpPr>
          <p:cNvPr id="3" name="Content Placeholder 2">
            <a:extLst>
              <a:ext uri="{FF2B5EF4-FFF2-40B4-BE49-F238E27FC236}">
                <a16:creationId xmlns:a16="http://schemas.microsoft.com/office/drawing/2014/main" id="{3B11C962-2A17-7EBB-3EE0-6EC3371CF437}"/>
              </a:ext>
            </a:extLst>
          </p:cNvPr>
          <p:cNvSpPr>
            <a:spLocks noGrp="1"/>
          </p:cNvSpPr>
          <p:nvPr>
            <p:ph idx="1"/>
          </p:nvPr>
        </p:nvSpPr>
        <p:spPr>
          <a:xfrm>
            <a:off x="685801" y="2142067"/>
            <a:ext cx="10131425" cy="4456441"/>
          </a:xfrm>
        </p:spPr>
        <p:txBody>
          <a:bodyPr>
            <a:normAutofit/>
          </a:bodyPr>
          <a:lstStyle/>
          <a:p>
            <a:r>
              <a:rPr lang="en-US" dirty="0"/>
              <a:t>ALIN BOTOKS (FRONTAL BOTOX)</a:t>
            </a:r>
          </a:p>
          <a:p>
            <a:r>
              <a:rPr lang="en-US" dirty="0"/>
              <a:t>KAŞ ÇATMA BOTOKS (GLABELLAR BOTOX)</a:t>
            </a:r>
          </a:p>
          <a:p>
            <a:r>
              <a:rPr lang="en-US" dirty="0"/>
              <a:t>KAZ AYAKLARI BOTOKS (CROWS FEET BOTOX)</a:t>
            </a:r>
          </a:p>
          <a:p>
            <a:r>
              <a:rPr lang="en-US" dirty="0"/>
              <a:t>GÜLME - TAVŞAN ÇİZGİLERİ BOTOKS (BUNNY LINES BOTOX)</a:t>
            </a:r>
          </a:p>
          <a:p>
            <a:r>
              <a:rPr lang="en-US" dirty="0"/>
              <a:t>KIRIŞIK ÇENE UCU BOTOKS (DIMPLED CHIN BOTOX)</a:t>
            </a:r>
          </a:p>
          <a:p>
            <a:r>
              <a:rPr lang="en-US" dirty="0"/>
              <a:t>ÇENE SIKMA BOTOKSU (MASSETER BOTOX)</a:t>
            </a:r>
          </a:p>
          <a:p>
            <a:r>
              <a:rPr lang="en-US" dirty="0"/>
              <a:t>DİŞETİ GÜLÜŞÜ BOTOKS (GUMMY SMILE BOTOX)</a:t>
            </a:r>
          </a:p>
          <a:p>
            <a:r>
              <a:rPr lang="en-US" dirty="0"/>
              <a:t>BOYUN BOTOKSU  (PLATISMA BOTOX)</a:t>
            </a:r>
          </a:p>
          <a:p>
            <a:r>
              <a:rPr lang="en-US" dirty="0"/>
              <a:t>KOLTUKALTI TERLEME BOTOKS (AKSİLLER HİPERHİDROZİS BOTOX)</a:t>
            </a:r>
          </a:p>
          <a:p>
            <a:r>
              <a:rPr lang="en-US" dirty="0"/>
              <a:t>MİGREN TEDAVİSİ AMACIYLA BOTOKS </a:t>
            </a:r>
            <a:br>
              <a:rPr lang="en-US" dirty="0"/>
            </a:br>
            <a:endParaRPr lang="en-TR" dirty="0"/>
          </a:p>
        </p:txBody>
      </p:sp>
    </p:spTree>
    <p:extLst>
      <p:ext uri="{BB962C8B-B14F-4D97-AF65-F5344CB8AC3E}">
        <p14:creationId xmlns:p14="http://schemas.microsoft.com/office/powerpoint/2010/main" val="40869937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63847-8D1B-92AB-EEE0-99A44331B673}"/>
              </a:ext>
            </a:extLst>
          </p:cNvPr>
          <p:cNvSpPr>
            <a:spLocks noGrp="1"/>
          </p:cNvSpPr>
          <p:nvPr>
            <p:ph type="title"/>
          </p:nvPr>
        </p:nvSpPr>
        <p:spPr>
          <a:xfrm>
            <a:off x="3791953" y="-141705"/>
            <a:ext cx="4608094" cy="1456267"/>
          </a:xfrm>
        </p:spPr>
        <p:txBody>
          <a:bodyPr/>
          <a:lstStyle/>
          <a:p>
            <a:pPr algn="ctr"/>
            <a:r>
              <a:rPr lang="en-TR" dirty="0"/>
              <a:t>Yüz anatomİsİ</a:t>
            </a:r>
          </a:p>
        </p:txBody>
      </p:sp>
      <p:pic>
        <p:nvPicPr>
          <p:cNvPr id="5" name="Content Placeholder 4" descr="Diagram&#10;&#10;Description automatically generated">
            <a:extLst>
              <a:ext uri="{FF2B5EF4-FFF2-40B4-BE49-F238E27FC236}">
                <a16:creationId xmlns:a16="http://schemas.microsoft.com/office/drawing/2014/main" id="{6A34C8E0-6C72-B2F3-FD5F-E8A98CEF2587}"/>
              </a:ext>
            </a:extLst>
          </p:cNvPr>
          <p:cNvPicPr>
            <a:picLocks noGrp="1" noChangeAspect="1"/>
          </p:cNvPicPr>
          <p:nvPr>
            <p:ph idx="1"/>
          </p:nvPr>
        </p:nvPicPr>
        <p:blipFill>
          <a:blip r:embed="rId2"/>
          <a:stretch>
            <a:fillRect/>
          </a:stretch>
        </p:blipFill>
        <p:spPr>
          <a:xfrm>
            <a:off x="2755900" y="942833"/>
            <a:ext cx="6883399" cy="5915168"/>
          </a:xfrm>
        </p:spPr>
      </p:pic>
    </p:spTree>
    <p:extLst>
      <p:ext uri="{BB962C8B-B14F-4D97-AF65-F5344CB8AC3E}">
        <p14:creationId xmlns:p14="http://schemas.microsoft.com/office/powerpoint/2010/main" val="28953740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C0643-1C78-6D76-F493-D9F3A58945E6}"/>
              </a:ext>
            </a:extLst>
          </p:cNvPr>
          <p:cNvSpPr>
            <a:spLocks noGrp="1"/>
          </p:cNvSpPr>
          <p:nvPr>
            <p:ph type="title"/>
          </p:nvPr>
        </p:nvSpPr>
        <p:spPr/>
        <p:txBody>
          <a:bodyPr/>
          <a:lstStyle/>
          <a:p>
            <a:endParaRPr lang="en-TR"/>
          </a:p>
        </p:txBody>
      </p:sp>
      <p:sp>
        <p:nvSpPr>
          <p:cNvPr id="3" name="Content Placeholder 2">
            <a:extLst>
              <a:ext uri="{FF2B5EF4-FFF2-40B4-BE49-F238E27FC236}">
                <a16:creationId xmlns:a16="http://schemas.microsoft.com/office/drawing/2014/main" id="{A595A112-C404-26A6-F622-484CF1A9ACEF}"/>
              </a:ext>
            </a:extLst>
          </p:cNvPr>
          <p:cNvSpPr>
            <a:spLocks noGrp="1"/>
          </p:cNvSpPr>
          <p:nvPr>
            <p:ph idx="1"/>
          </p:nvPr>
        </p:nvSpPr>
        <p:spPr>
          <a:xfrm>
            <a:off x="-194055" y="863600"/>
            <a:ext cx="7318756" cy="6619820"/>
          </a:xfrm>
        </p:spPr>
        <p:txBody>
          <a:bodyPr>
            <a:normAutofit/>
          </a:bodyPr>
          <a:lstStyle/>
          <a:p>
            <a:r>
              <a:rPr lang="en-US" sz="4000" dirty="0"/>
              <a:t>Botulinum </a:t>
            </a:r>
            <a:r>
              <a:rPr lang="en-US" sz="4000" dirty="0" err="1"/>
              <a:t>toksin</a:t>
            </a:r>
            <a:r>
              <a:rPr lang="en-US" sz="4000" dirty="0"/>
              <a:t>, </a:t>
            </a:r>
            <a:r>
              <a:rPr lang="en-US" sz="4000" dirty="0" err="1"/>
              <a:t>nöromusküler</a:t>
            </a:r>
            <a:r>
              <a:rPr lang="en-US" sz="4000" dirty="0"/>
              <a:t>/</a:t>
            </a:r>
            <a:r>
              <a:rPr lang="en-US" sz="4000" dirty="0" err="1"/>
              <a:t>nöroglandüler</a:t>
            </a:r>
            <a:r>
              <a:rPr lang="en-US" sz="4000" dirty="0"/>
              <a:t> </a:t>
            </a:r>
            <a:r>
              <a:rPr lang="en-US" sz="4000" dirty="0" err="1"/>
              <a:t>kavşağın</a:t>
            </a:r>
            <a:r>
              <a:rPr lang="en-US" sz="4000" dirty="0"/>
              <a:t> </a:t>
            </a:r>
            <a:r>
              <a:rPr lang="en-US" sz="4000" dirty="0" err="1"/>
              <a:t>presinaptik</a:t>
            </a:r>
            <a:r>
              <a:rPr lang="en-US" sz="4000" dirty="0"/>
              <a:t> </a:t>
            </a:r>
            <a:r>
              <a:rPr lang="en-US" sz="4000" dirty="0" err="1"/>
              <a:t>terminaline</a:t>
            </a:r>
            <a:r>
              <a:rPr lang="en-US" sz="4000" dirty="0"/>
              <a:t> irreversible-</a:t>
            </a:r>
            <a:r>
              <a:rPr lang="en-US" sz="4000" dirty="0" err="1"/>
              <a:t>seçici</a:t>
            </a:r>
            <a:r>
              <a:rPr lang="en-US" sz="4000" dirty="0"/>
              <a:t> </a:t>
            </a:r>
            <a:r>
              <a:rPr lang="en-US" sz="4000" dirty="0" err="1"/>
              <a:t>olarak</a:t>
            </a:r>
            <a:r>
              <a:rPr lang="en-US" sz="4000" dirty="0"/>
              <a:t> </a:t>
            </a:r>
            <a:r>
              <a:rPr lang="en-US" sz="4000" dirty="0" err="1"/>
              <a:t>bağlanır</a:t>
            </a:r>
            <a:r>
              <a:rPr lang="en-US" sz="4000" dirty="0"/>
              <a:t> </a:t>
            </a:r>
            <a:r>
              <a:rPr lang="en-US" sz="4000" dirty="0" err="1"/>
              <a:t>ve</a:t>
            </a:r>
            <a:r>
              <a:rPr lang="en-US" sz="4000" dirty="0"/>
              <a:t> </a:t>
            </a:r>
            <a:r>
              <a:rPr lang="en-US" sz="4000" dirty="0" err="1"/>
              <a:t>asetilkolin</a:t>
            </a:r>
            <a:r>
              <a:rPr lang="en-US" sz="4000" dirty="0"/>
              <a:t> </a:t>
            </a:r>
            <a:r>
              <a:rPr lang="en-US" sz="4000" dirty="0" err="1"/>
              <a:t>salınımını</a:t>
            </a:r>
            <a:r>
              <a:rPr lang="en-US" sz="4000" dirty="0"/>
              <a:t> </a:t>
            </a:r>
            <a:r>
              <a:rPr lang="en-US" sz="4000" dirty="0" err="1"/>
              <a:t>önleyerek</a:t>
            </a:r>
            <a:r>
              <a:rPr lang="en-US" sz="4000" dirty="0"/>
              <a:t> </a:t>
            </a:r>
            <a:r>
              <a:rPr lang="en-US" sz="4000" dirty="0" err="1"/>
              <a:t>periferik</a:t>
            </a:r>
            <a:r>
              <a:rPr lang="en-US" sz="4000" dirty="0"/>
              <a:t> </a:t>
            </a:r>
            <a:r>
              <a:rPr lang="en-US" sz="4000" dirty="0" err="1"/>
              <a:t>blokaj</a:t>
            </a:r>
            <a:r>
              <a:rPr lang="en-US" sz="4000" dirty="0"/>
              <a:t> </a:t>
            </a:r>
            <a:r>
              <a:rPr lang="en-US" sz="4000" dirty="0" err="1"/>
              <a:t>sağlar</a:t>
            </a:r>
            <a:r>
              <a:rPr lang="en-US" sz="4000" dirty="0"/>
              <a:t>.</a:t>
            </a:r>
          </a:p>
          <a:p>
            <a:br>
              <a:rPr lang="en-US" sz="4000" dirty="0"/>
            </a:br>
            <a:endParaRPr lang="en-TR" sz="4000" dirty="0"/>
          </a:p>
        </p:txBody>
      </p:sp>
      <p:pic>
        <p:nvPicPr>
          <p:cNvPr id="6" name="Picture 5">
            <a:extLst>
              <a:ext uri="{FF2B5EF4-FFF2-40B4-BE49-F238E27FC236}">
                <a16:creationId xmlns:a16="http://schemas.microsoft.com/office/drawing/2014/main" id="{B4129A32-1616-A1A8-14A1-B76F643BB177}"/>
              </a:ext>
            </a:extLst>
          </p:cNvPr>
          <p:cNvPicPr>
            <a:picLocks noChangeAspect="1"/>
          </p:cNvPicPr>
          <p:nvPr/>
        </p:nvPicPr>
        <p:blipFill>
          <a:blip r:embed="rId2"/>
          <a:stretch>
            <a:fillRect/>
          </a:stretch>
        </p:blipFill>
        <p:spPr>
          <a:xfrm>
            <a:off x="7235698" y="0"/>
            <a:ext cx="4956302" cy="6858000"/>
          </a:xfrm>
          <a:prstGeom prst="rect">
            <a:avLst/>
          </a:prstGeom>
        </p:spPr>
      </p:pic>
    </p:spTree>
    <p:extLst>
      <p:ext uri="{BB962C8B-B14F-4D97-AF65-F5344CB8AC3E}">
        <p14:creationId xmlns:p14="http://schemas.microsoft.com/office/powerpoint/2010/main" val="32857580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A7510-DC76-9C29-8C51-C0CF64E062D0}"/>
              </a:ext>
            </a:extLst>
          </p:cNvPr>
          <p:cNvSpPr>
            <a:spLocks noGrp="1"/>
          </p:cNvSpPr>
          <p:nvPr>
            <p:ph type="title"/>
          </p:nvPr>
        </p:nvSpPr>
        <p:spPr/>
        <p:txBody>
          <a:bodyPr/>
          <a:lstStyle/>
          <a:p>
            <a:endParaRPr lang="en-TR"/>
          </a:p>
        </p:txBody>
      </p:sp>
      <p:pic>
        <p:nvPicPr>
          <p:cNvPr id="9" name="Picture 8">
            <a:extLst>
              <a:ext uri="{FF2B5EF4-FFF2-40B4-BE49-F238E27FC236}">
                <a16:creationId xmlns:a16="http://schemas.microsoft.com/office/drawing/2014/main" id="{4DF818A2-4526-BCF9-D413-EC265143FD8D}"/>
              </a:ext>
            </a:extLst>
          </p:cNvPr>
          <p:cNvPicPr>
            <a:picLocks noChangeAspect="1"/>
          </p:cNvPicPr>
          <p:nvPr/>
        </p:nvPicPr>
        <p:blipFill>
          <a:blip r:embed="rId2"/>
          <a:stretch>
            <a:fillRect/>
          </a:stretch>
        </p:blipFill>
        <p:spPr>
          <a:xfrm>
            <a:off x="1116505" y="0"/>
            <a:ext cx="4379089" cy="6858000"/>
          </a:xfrm>
          <a:prstGeom prst="rect">
            <a:avLst/>
          </a:prstGeom>
        </p:spPr>
      </p:pic>
      <p:pic>
        <p:nvPicPr>
          <p:cNvPr id="3" name="Picture 2">
            <a:extLst>
              <a:ext uri="{FF2B5EF4-FFF2-40B4-BE49-F238E27FC236}">
                <a16:creationId xmlns:a16="http://schemas.microsoft.com/office/drawing/2014/main" id="{ABCB852E-FC41-9BD0-A253-2A02754CFD28}"/>
              </a:ext>
            </a:extLst>
          </p:cNvPr>
          <p:cNvPicPr>
            <a:picLocks noChangeAspect="1"/>
          </p:cNvPicPr>
          <p:nvPr/>
        </p:nvPicPr>
        <p:blipFill>
          <a:blip r:embed="rId3"/>
          <a:stretch>
            <a:fillRect/>
          </a:stretch>
        </p:blipFill>
        <p:spPr>
          <a:xfrm>
            <a:off x="6925008" y="25400"/>
            <a:ext cx="3987000" cy="6858000"/>
          </a:xfrm>
          <a:prstGeom prst="rect">
            <a:avLst/>
          </a:prstGeom>
        </p:spPr>
      </p:pic>
      <p:sp>
        <p:nvSpPr>
          <p:cNvPr id="6" name="Content Placeholder 5">
            <a:extLst>
              <a:ext uri="{FF2B5EF4-FFF2-40B4-BE49-F238E27FC236}">
                <a16:creationId xmlns:a16="http://schemas.microsoft.com/office/drawing/2014/main" id="{F29A1914-4E0E-F35E-283D-C7954A1E65A4}"/>
              </a:ext>
            </a:extLst>
          </p:cNvPr>
          <p:cNvSpPr>
            <a:spLocks noGrp="1"/>
          </p:cNvSpPr>
          <p:nvPr>
            <p:ph idx="1"/>
          </p:nvPr>
        </p:nvSpPr>
        <p:spPr/>
        <p:txBody>
          <a:bodyPr/>
          <a:lstStyle/>
          <a:p>
            <a:endParaRPr lang="en-TR" dirty="0"/>
          </a:p>
        </p:txBody>
      </p:sp>
    </p:spTree>
    <p:extLst>
      <p:ext uri="{BB962C8B-B14F-4D97-AF65-F5344CB8AC3E}">
        <p14:creationId xmlns:p14="http://schemas.microsoft.com/office/powerpoint/2010/main" val="38853312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89B98-DFEE-F448-DFAD-B4BC3AA700E9}"/>
              </a:ext>
            </a:extLst>
          </p:cNvPr>
          <p:cNvSpPr>
            <a:spLocks noGrp="1"/>
          </p:cNvSpPr>
          <p:nvPr>
            <p:ph type="title"/>
          </p:nvPr>
        </p:nvSpPr>
        <p:spPr/>
        <p:txBody>
          <a:bodyPr/>
          <a:lstStyle/>
          <a:p>
            <a:endParaRPr lang="en-TR"/>
          </a:p>
        </p:txBody>
      </p:sp>
      <p:pic>
        <p:nvPicPr>
          <p:cNvPr id="5" name="Content Placeholder 4">
            <a:extLst>
              <a:ext uri="{FF2B5EF4-FFF2-40B4-BE49-F238E27FC236}">
                <a16:creationId xmlns:a16="http://schemas.microsoft.com/office/drawing/2014/main" id="{F85F3600-764B-1FD7-3DF8-DD29D28D05A2}"/>
              </a:ext>
            </a:extLst>
          </p:cNvPr>
          <p:cNvPicPr>
            <a:picLocks noGrp="1" noChangeAspect="1"/>
          </p:cNvPicPr>
          <p:nvPr>
            <p:ph idx="1"/>
          </p:nvPr>
        </p:nvPicPr>
        <p:blipFill>
          <a:blip r:embed="rId2"/>
          <a:stretch>
            <a:fillRect/>
          </a:stretch>
        </p:blipFill>
        <p:spPr>
          <a:xfrm>
            <a:off x="1028700" y="0"/>
            <a:ext cx="4183379" cy="6858000"/>
          </a:xfrm>
        </p:spPr>
      </p:pic>
      <p:pic>
        <p:nvPicPr>
          <p:cNvPr id="3" name="Picture 2">
            <a:extLst>
              <a:ext uri="{FF2B5EF4-FFF2-40B4-BE49-F238E27FC236}">
                <a16:creationId xmlns:a16="http://schemas.microsoft.com/office/drawing/2014/main" id="{9AB3618C-A8AB-3014-FA98-29AFADFB68B2}"/>
              </a:ext>
            </a:extLst>
          </p:cNvPr>
          <p:cNvPicPr>
            <a:picLocks noChangeAspect="1"/>
          </p:cNvPicPr>
          <p:nvPr/>
        </p:nvPicPr>
        <p:blipFill>
          <a:blip r:embed="rId3"/>
          <a:stretch>
            <a:fillRect/>
          </a:stretch>
        </p:blipFill>
        <p:spPr>
          <a:xfrm>
            <a:off x="6712085" y="-50800"/>
            <a:ext cx="4105141" cy="6858000"/>
          </a:xfrm>
          <a:prstGeom prst="rect">
            <a:avLst/>
          </a:prstGeom>
        </p:spPr>
      </p:pic>
    </p:spTree>
    <p:extLst>
      <p:ext uri="{BB962C8B-B14F-4D97-AF65-F5344CB8AC3E}">
        <p14:creationId xmlns:p14="http://schemas.microsoft.com/office/powerpoint/2010/main" val="11860956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68639-3711-1E73-E6CF-7750043803BE}"/>
              </a:ext>
            </a:extLst>
          </p:cNvPr>
          <p:cNvSpPr>
            <a:spLocks noGrp="1"/>
          </p:cNvSpPr>
          <p:nvPr>
            <p:ph type="title"/>
          </p:nvPr>
        </p:nvSpPr>
        <p:spPr>
          <a:xfrm>
            <a:off x="3169920" y="-152400"/>
            <a:ext cx="5852159" cy="1456267"/>
          </a:xfrm>
        </p:spPr>
        <p:txBody>
          <a:bodyPr/>
          <a:lstStyle/>
          <a:p>
            <a:r>
              <a:rPr lang="en-US" dirty="0"/>
              <a:t>E</a:t>
            </a:r>
            <a:r>
              <a:rPr lang="en-TR" dirty="0"/>
              <a:t>njeksİyon noktaları</a:t>
            </a:r>
          </a:p>
        </p:txBody>
      </p:sp>
      <p:pic>
        <p:nvPicPr>
          <p:cNvPr id="5" name="Content Placeholder 4">
            <a:extLst>
              <a:ext uri="{FF2B5EF4-FFF2-40B4-BE49-F238E27FC236}">
                <a16:creationId xmlns:a16="http://schemas.microsoft.com/office/drawing/2014/main" id="{BA6CBC5A-8233-5A70-083C-024CE36A125B}"/>
              </a:ext>
            </a:extLst>
          </p:cNvPr>
          <p:cNvPicPr>
            <a:picLocks noGrp="1" noChangeAspect="1"/>
          </p:cNvPicPr>
          <p:nvPr>
            <p:ph idx="1"/>
          </p:nvPr>
        </p:nvPicPr>
        <p:blipFill rotWithShape="1">
          <a:blip r:embed="rId2"/>
          <a:srcRect b="5120"/>
          <a:stretch/>
        </p:blipFill>
        <p:spPr>
          <a:xfrm>
            <a:off x="1807456" y="845819"/>
            <a:ext cx="7666744" cy="5915629"/>
          </a:xfrm>
        </p:spPr>
      </p:pic>
      <p:sp>
        <p:nvSpPr>
          <p:cNvPr id="7" name="Oval 6">
            <a:extLst>
              <a:ext uri="{FF2B5EF4-FFF2-40B4-BE49-F238E27FC236}">
                <a16:creationId xmlns:a16="http://schemas.microsoft.com/office/drawing/2014/main" id="{575CD1B1-592B-CE55-7F13-99545CDBB71C}"/>
              </a:ext>
            </a:extLst>
          </p:cNvPr>
          <p:cNvSpPr/>
          <p:nvPr/>
        </p:nvSpPr>
        <p:spPr>
          <a:xfrm>
            <a:off x="6795165" y="3909483"/>
            <a:ext cx="171155" cy="1714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8" name="Oval 7">
            <a:extLst>
              <a:ext uri="{FF2B5EF4-FFF2-40B4-BE49-F238E27FC236}">
                <a16:creationId xmlns:a16="http://schemas.microsoft.com/office/drawing/2014/main" id="{9ED961E2-3867-E063-6FF8-D58AD8E3B0F3}"/>
              </a:ext>
            </a:extLst>
          </p:cNvPr>
          <p:cNvSpPr/>
          <p:nvPr/>
        </p:nvSpPr>
        <p:spPr>
          <a:xfrm>
            <a:off x="5191125" y="2771775"/>
            <a:ext cx="171155" cy="1714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9" name="Oval 8">
            <a:extLst>
              <a:ext uri="{FF2B5EF4-FFF2-40B4-BE49-F238E27FC236}">
                <a16:creationId xmlns:a16="http://schemas.microsoft.com/office/drawing/2014/main" id="{5AA15FD4-91E6-633A-8AF9-61A998ED64FB}"/>
              </a:ext>
            </a:extLst>
          </p:cNvPr>
          <p:cNvSpPr/>
          <p:nvPr/>
        </p:nvSpPr>
        <p:spPr>
          <a:xfrm>
            <a:off x="5837362" y="2745581"/>
            <a:ext cx="171155" cy="1714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10" name="Oval 9">
            <a:extLst>
              <a:ext uri="{FF2B5EF4-FFF2-40B4-BE49-F238E27FC236}">
                <a16:creationId xmlns:a16="http://schemas.microsoft.com/office/drawing/2014/main" id="{799BE5ED-6107-7118-3686-8570C82537D6}"/>
              </a:ext>
            </a:extLst>
          </p:cNvPr>
          <p:cNvSpPr/>
          <p:nvPr/>
        </p:nvSpPr>
        <p:spPr>
          <a:xfrm>
            <a:off x="5514123" y="3143250"/>
            <a:ext cx="171155" cy="1714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11" name="Oval 10">
            <a:extLst>
              <a:ext uri="{FF2B5EF4-FFF2-40B4-BE49-F238E27FC236}">
                <a16:creationId xmlns:a16="http://schemas.microsoft.com/office/drawing/2014/main" id="{B80C5793-9347-FBA1-3647-6DC73C353744}"/>
              </a:ext>
            </a:extLst>
          </p:cNvPr>
          <p:cNvSpPr/>
          <p:nvPr/>
        </p:nvSpPr>
        <p:spPr>
          <a:xfrm>
            <a:off x="4469413" y="2113150"/>
            <a:ext cx="171155" cy="1714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12" name="Oval 11">
            <a:extLst>
              <a:ext uri="{FF2B5EF4-FFF2-40B4-BE49-F238E27FC236}">
                <a16:creationId xmlns:a16="http://schemas.microsoft.com/office/drawing/2014/main" id="{B7F4AE9B-AE5F-02AC-E6CE-CF20D03FCBC9}"/>
              </a:ext>
            </a:extLst>
          </p:cNvPr>
          <p:cNvSpPr/>
          <p:nvPr/>
        </p:nvSpPr>
        <p:spPr>
          <a:xfrm>
            <a:off x="4943951" y="1978289"/>
            <a:ext cx="171155" cy="1714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13" name="Oval 12">
            <a:extLst>
              <a:ext uri="{FF2B5EF4-FFF2-40B4-BE49-F238E27FC236}">
                <a16:creationId xmlns:a16="http://schemas.microsoft.com/office/drawing/2014/main" id="{20FF681F-7F0E-521C-065A-5FE934ABDBDB}"/>
              </a:ext>
            </a:extLst>
          </p:cNvPr>
          <p:cNvSpPr/>
          <p:nvPr/>
        </p:nvSpPr>
        <p:spPr>
          <a:xfrm>
            <a:off x="4772796" y="2600325"/>
            <a:ext cx="171155" cy="1714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14" name="Oval 13">
            <a:extLst>
              <a:ext uri="{FF2B5EF4-FFF2-40B4-BE49-F238E27FC236}">
                <a16:creationId xmlns:a16="http://schemas.microsoft.com/office/drawing/2014/main" id="{307BE5F7-8118-9036-F4FF-77EB058D6A96}"/>
              </a:ext>
            </a:extLst>
          </p:cNvPr>
          <p:cNvSpPr/>
          <p:nvPr/>
        </p:nvSpPr>
        <p:spPr>
          <a:xfrm>
            <a:off x="6241256" y="2600325"/>
            <a:ext cx="171155" cy="1714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15" name="Oval 14">
            <a:extLst>
              <a:ext uri="{FF2B5EF4-FFF2-40B4-BE49-F238E27FC236}">
                <a16:creationId xmlns:a16="http://schemas.microsoft.com/office/drawing/2014/main" id="{9547FFB2-AFDF-2124-45AA-3410058FA557}"/>
              </a:ext>
            </a:extLst>
          </p:cNvPr>
          <p:cNvSpPr/>
          <p:nvPr/>
        </p:nvSpPr>
        <p:spPr>
          <a:xfrm>
            <a:off x="6573766" y="2137833"/>
            <a:ext cx="171155" cy="1714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16" name="Oval 15">
            <a:extLst>
              <a:ext uri="{FF2B5EF4-FFF2-40B4-BE49-F238E27FC236}">
                <a16:creationId xmlns:a16="http://schemas.microsoft.com/office/drawing/2014/main" id="{8632C103-6AEF-0FF3-DAC6-2A7571D596ED}"/>
              </a:ext>
            </a:extLst>
          </p:cNvPr>
          <p:cNvSpPr/>
          <p:nvPr/>
        </p:nvSpPr>
        <p:spPr>
          <a:xfrm>
            <a:off x="6010421" y="1978289"/>
            <a:ext cx="171155" cy="1714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20" name="Oval 19">
            <a:extLst>
              <a:ext uri="{FF2B5EF4-FFF2-40B4-BE49-F238E27FC236}">
                <a16:creationId xmlns:a16="http://schemas.microsoft.com/office/drawing/2014/main" id="{C54B0AC5-1D38-D795-5C20-3AF5591660E1}"/>
              </a:ext>
            </a:extLst>
          </p:cNvPr>
          <p:cNvSpPr/>
          <p:nvPr/>
        </p:nvSpPr>
        <p:spPr>
          <a:xfrm>
            <a:off x="7016173" y="3600450"/>
            <a:ext cx="171155" cy="1714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21" name="Oval 20">
            <a:extLst>
              <a:ext uri="{FF2B5EF4-FFF2-40B4-BE49-F238E27FC236}">
                <a16:creationId xmlns:a16="http://schemas.microsoft.com/office/drawing/2014/main" id="{5429C8C7-43AA-51DA-535F-8406A75B5D32}"/>
              </a:ext>
            </a:extLst>
          </p:cNvPr>
          <p:cNvSpPr/>
          <p:nvPr/>
        </p:nvSpPr>
        <p:spPr>
          <a:xfrm>
            <a:off x="4305837" y="3931920"/>
            <a:ext cx="171155" cy="1714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22" name="Oval 21">
            <a:extLst>
              <a:ext uri="{FF2B5EF4-FFF2-40B4-BE49-F238E27FC236}">
                <a16:creationId xmlns:a16="http://schemas.microsoft.com/office/drawing/2014/main" id="{676E1AE4-EFC5-702F-BDF6-0D862C51C937}"/>
              </a:ext>
            </a:extLst>
          </p:cNvPr>
          <p:cNvSpPr/>
          <p:nvPr/>
        </p:nvSpPr>
        <p:spPr>
          <a:xfrm>
            <a:off x="4069772" y="3600450"/>
            <a:ext cx="171155" cy="1714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28" name="Oval 27">
            <a:extLst>
              <a:ext uri="{FF2B5EF4-FFF2-40B4-BE49-F238E27FC236}">
                <a16:creationId xmlns:a16="http://schemas.microsoft.com/office/drawing/2014/main" id="{92F34064-66F2-CE84-D576-08EFD359BD0C}"/>
              </a:ext>
            </a:extLst>
          </p:cNvPr>
          <p:cNvSpPr/>
          <p:nvPr/>
        </p:nvSpPr>
        <p:spPr>
          <a:xfrm>
            <a:off x="5750561" y="6232232"/>
            <a:ext cx="171155" cy="1714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30" name="Oval 29">
            <a:extLst>
              <a:ext uri="{FF2B5EF4-FFF2-40B4-BE49-F238E27FC236}">
                <a16:creationId xmlns:a16="http://schemas.microsoft.com/office/drawing/2014/main" id="{34A0DB24-A96E-8C26-6CF4-CB820D14673E}"/>
              </a:ext>
            </a:extLst>
          </p:cNvPr>
          <p:cNvSpPr/>
          <p:nvPr/>
        </p:nvSpPr>
        <p:spPr>
          <a:xfrm>
            <a:off x="5789695" y="3940970"/>
            <a:ext cx="171155" cy="1714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31" name="Oval 30">
            <a:extLst>
              <a:ext uri="{FF2B5EF4-FFF2-40B4-BE49-F238E27FC236}">
                <a16:creationId xmlns:a16="http://schemas.microsoft.com/office/drawing/2014/main" id="{0323AEFD-EB0C-89DC-54A2-268780A42378}"/>
              </a:ext>
            </a:extLst>
          </p:cNvPr>
          <p:cNvSpPr/>
          <p:nvPr/>
        </p:nvSpPr>
        <p:spPr>
          <a:xfrm>
            <a:off x="5311258" y="3931920"/>
            <a:ext cx="171155" cy="1714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32" name="Oval 31">
            <a:extLst>
              <a:ext uri="{FF2B5EF4-FFF2-40B4-BE49-F238E27FC236}">
                <a16:creationId xmlns:a16="http://schemas.microsoft.com/office/drawing/2014/main" id="{E3EBD049-4D01-C5D0-9BFA-AFD21F22A9A5}"/>
              </a:ext>
            </a:extLst>
          </p:cNvPr>
          <p:cNvSpPr/>
          <p:nvPr/>
        </p:nvSpPr>
        <p:spPr>
          <a:xfrm>
            <a:off x="5311257" y="6227787"/>
            <a:ext cx="171155" cy="1714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33" name="Oval 32">
            <a:extLst>
              <a:ext uri="{FF2B5EF4-FFF2-40B4-BE49-F238E27FC236}">
                <a16:creationId xmlns:a16="http://schemas.microsoft.com/office/drawing/2014/main" id="{68F579EB-96E1-1062-1AEB-0A2A3FD05BF5}"/>
              </a:ext>
            </a:extLst>
          </p:cNvPr>
          <p:cNvSpPr/>
          <p:nvPr/>
        </p:nvSpPr>
        <p:spPr>
          <a:xfrm>
            <a:off x="5327678" y="5940474"/>
            <a:ext cx="171155" cy="1714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34" name="Oval 33">
            <a:extLst>
              <a:ext uri="{FF2B5EF4-FFF2-40B4-BE49-F238E27FC236}">
                <a16:creationId xmlns:a16="http://schemas.microsoft.com/office/drawing/2014/main" id="{5B44C026-61B8-5A8F-54DB-D958921685B5}"/>
              </a:ext>
            </a:extLst>
          </p:cNvPr>
          <p:cNvSpPr/>
          <p:nvPr/>
        </p:nvSpPr>
        <p:spPr>
          <a:xfrm>
            <a:off x="5751784" y="5940474"/>
            <a:ext cx="171155" cy="1714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38" name="Oval 37">
            <a:extLst>
              <a:ext uri="{FF2B5EF4-FFF2-40B4-BE49-F238E27FC236}">
                <a16:creationId xmlns:a16="http://schemas.microsoft.com/office/drawing/2014/main" id="{6E17D148-D59C-5619-8FA4-BE18D20DE537}"/>
              </a:ext>
            </a:extLst>
          </p:cNvPr>
          <p:cNvSpPr/>
          <p:nvPr/>
        </p:nvSpPr>
        <p:spPr>
          <a:xfrm>
            <a:off x="6937206" y="3269321"/>
            <a:ext cx="127410" cy="122084"/>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39" name="Oval 38">
            <a:extLst>
              <a:ext uri="{FF2B5EF4-FFF2-40B4-BE49-F238E27FC236}">
                <a16:creationId xmlns:a16="http://schemas.microsoft.com/office/drawing/2014/main" id="{E8896A90-8DD0-B2B6-0048-83BFFD82B4B6}"/>
              </a:ext>
            </a:extLst>
          </p:cNvPr>
          <p:cNvSpPr/>
          <p:nvPr/>
        </p:nvSpPr>
        <p:spPr>
          <a:xfrm>
            <a:off x="4254428" y="3230716"/>
            <a:ext cx="127410" cy="122084"/>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40" name="Oval 39">
            <a:extLst>
              <a:ext uri="{FF2B5EF4-FFF2-40B4-BE49-F238E27FC236}">
                <a16:creationId xmlns:a16="http://schemas.microsoft.com/office/drawing/2014/main" id="{03BCF27D-AD5D-DC76-5D9B-2CC10B46F335}"/>
              </a:ext>
            </a:extLst>
          </p:cNvPr>
          <p:cNvSpPr/>
          <p:nvPr/>
        </p:nvSpPr>
        <p:spPr>
          <a:xfrm>
            <a:off x="5557868" y="2190098"/>
            <a:ext cx="127410" cy="122084"/>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41" name="Oval 40">
            <a:extLst>
              <a:ext uri="{FF2B5EF4-FFF2-40B4-BE49-F238E27FC236}">
                <a16:creationId xmlns:a16="http://schemas.microsoft.com/office/drawing/2014/main" id="{64986391-B047-0CC1-CE17-AF9448DF2C55}"/>
              </a:ext>
            </a:extLst>
          </p:cNvPr>
          <p:cNvSpPr/>
          <p:nvPr/>
        </p:nvSpPr>
        <p:spPr>
          <a:xfrm>
            <a:off x="5560552" y="4783308"/>
            <a:ext cx="127410" cy="122084"/>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42" name="Oval 41">
            <a:extLst>
              <a:ext uri="{FF2B5EF4-FFF2-40B4-BE49-F238E27FC236}">
                <a16:creationId xmlns:a16="http://schemas.microsoft.com/office/drawing/2014/main" id="{B44C9806-FA37-DBE0-E3D5-AD827D6E3D75}"/>
              </a:ext>
            </a:extLst>
          </p:cNvPr>
          <p:cNvSpPr/>
          <p:nvPr/>
        </p:nvSpPr>
        <p:spPr>
          <a:xfrm>
            <a:off x="5985069" y="4297703"/>
            <a:ext cx="127410" cy="122084"/>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43" name="Oval 42">
            <a:extLst>
              <a:ext uri="{FF2B5EF4-FFF2-40B4-BE49-F238E27FC236}">
                <a16:creationId xmlns:a16="http://schemas.microsoft.com/office/drawing/2014/main" id="{B91BBB5D-0350-994E-7046-ED325602EC57}"/>
              </a:ext>
            </a:extLst>
          </p:cNvPr>
          <p:cNvSpPr/>
          <p:nvPr/>
        </p:nvSpPr>
        <p:spPr>
          <a:xfrm>
            <a:off x="5127420" y="4298540"/>
            <a:ext cx="127410" cy="122084"/>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44" name="Oval 43">
            <a:extLst>
              <a:ext uri="{FF2B5EF4-FFF2-40B4-BE49-F238E27FC236}">
                <a16:creationId xmlns:a16="http://schemas.microsoft.com/office/drawing/2014/main" id="{FD89DDF5-82BB-2DB2-79C4-2077DDF245B4}"/>
              </a:ext>
            </a:extLst>
          </p:cNvPr>
          <p:cNvSpPr/>
          <p:nvPr/>
        </p:nvSpPr>
        <p:spPr>
          <a:xfrm>
            <a:off x="6761614" y="2539283"/>
            <a:ext cx="127410" cy="122084"/>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50" name="Oval 49">
            <a:extLst>
              <a:ext uri="{FF2B5EF4-FFF2-40B4-BE49-F238E27FC236}">
                <a16:creationId xmlns:a16="http://schemas.microsoft.com/office/drawing/2014/main" id="{B15F37F0-16FA-F6BF-6E7B-42FEF6B2C58F}"/>
              </a:ext>
            </a:extLst>
          </p:cNvPr>
          <p:cNvSpPr/>
          <p:nvPr/>
        </p:nvSpPr>
        <p:spPr>
          <a:xfrm>
            <a:off x="4358363" y="2539283"/>
            <a:ext cx="127410" cy="122084"/>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51" name="Oval 50">
            <a:extLst>
              <a:ext uri="{FF2B5EF4-FFF2-40B4-BE49-F238E27FC236}">
                <a16:creationId xmlns:a16="http://schemas.microsoft.com/office/drawing/2014/main" id="{7D5236A3-1C55-41C0-409A-59F1F18F8C3C}"/>
              </a:ext>
            </a:extLst>
          </p:cNvPr>
          <p:cNvSpPr/>
          <p:nvPr/>
        </p:nvSpPr>
        <p:spPr>
          <a:xfrm>
            <a:off x="5545749" y="2794947"/>
            <a:ext cx="127410" cy="122084"/>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52" name="TextBox 51">
            <a:extLst>
              <a:ext uri="{FF2B5EF4-FFF2-40B4-BE49-F238E27FC236}">
                <a16:creationId xmlns:a16="http://schemas.microsoft.com/office/drawing/2014/main" id="{8F3B508E-7051-774A-400D-6C4E8AFD00DB}"/>
              </a:ext>
            </a:extLst>
          </p:cNvPr>
          <p:cNvSpPr txBox="1"/>
          <p:nvPr/>
        </p:nvSpPr>
        <p:spPr>
          <a:xfrm>
            <a:off x="7659076" y="5811842"/>
            <a:ext cx="1135247" cy="600164"/>
          </a:xfrm>
          <a:prstGeom prst="rect">
            <a:avLst/>
          </a:prstGeom>
          <a:noFill/>
        </p:spPr>
        <p:txBody>
          <a:bodyPr wrap="none" rtlCol="0">
            <a:spAutoFit/>
          </a:bodyPr>
          <a:lstStyle/>
          <a:p>
            <a:r>
              <a:rPr lang="en-TR" sz="1100" dirty="0"/>
              <a:t>Mor: yarım dm</a:t>
            </a:r>
          </a:p>
          <a:p>
            <a:r>
              <a:rPr lang="en-TR" sz="1100" dirty="0"/>
              <a:t>Mavi: çeyrek dm</a:t>
            </a:r>
          </a:p>
          <a:p>
            <a:r>
              <a:rPr lang="en-TR" sz="1100" dirty="0"/>
              <a:t>Yeşil: rötüş</a:t>
            </a:r>
          </a:p>
        </p:txBody>
      </p:sp>
    </p:spTree>
    <p:extLst>
      <p:ext uri="{BB962C8B-B14F-4D97-AF65-F5344CB8AC3E}">
        <p14:creationId xmlns:p14="http://schemas.microsoft.com/office/powerpoint/2010/main" val="35570891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9B1DD-7C09-330A-3174-D53684A08700}"/>
              </a:ext>
            </a:extLst>
          </p:cNvPr>
          <p:cNvSpPr>
            <a:spLocks noGrp="1"/>
          </p:cNvSpPr>
          <p:nvPr>
            <p:ph type="title"/>
          </p:nvPr>
        </p:nvSpPr>
        <p:spPr/>
        <p:txBody>
          <a:bodyPr>
            <a:normAutofit fontScale="90000"/>
          </a:bodyPr>
          <a:lstStyle/>
          <a:p>
            <a:r>
              <a:rPr lang="en-US" dirty="0"/>
              <a:t>NÖROTOKSİN ENJEKSİYON BÖLGELERİ</a:t>
            </a:r>
            <a:br>
              <a:rPr lang="en-US" dirty="0"/>
            </a:br>
            <a:br>
              <a:rPr lang="en-US" dirty="0"/>
            </a:br>
            <a:r>
              <a:rPr lang="en-US" sz="2700" dirty="0"/>
              <a:t>GLABELLAR ÇATIK KAŞ ÇİZGİLERİ</a:t>
            </a:r>
            <a:br>
              <a:rPr lang="en-US" sz="2700" dirty="0"/>
            </a:br>
            <a:br>
              <a:rPr lang="en-US" sz="2700" dirty="0"/>
            </a:br>
            <a:endParaRPr lang="en-TR" dirty="0"/>
          </a:p>
        </p:txBody>
      </p:sp>
      <p:sp>
        <p:nvSpPr>
          <p:cNvPr id="3" name="Content Placeholder 2">
            <a:extLst>
              <a:ext uri="{FF2B5EF4-FFF2-40B4-BE49-F238E27FC236}">
                <a16:creationId xmlns:a16="http://schemas.microsoft.com/office/drawing/2014/main" id="{57E3E6B1-8D43-6DA3-CDC5-6B0E022CDF92}"/>
              </a:ext>
            </a:extLst>
          </p:cNvPr>
          <p:cNvSpPr>
            <a:spLocks noGrp="1"/>
          </p:cNvSpPr>
          <p:nvPr>
            <p:ph idx="1"/>
          </p:nvPr>
        </p:nvSpPr>
        <p:spPr>
          <a:xfrm>
            <a:off x="685801" y="1717589"/>
            <a:ext cx="10131425" cy="5140411"/>
          </a:xfrm>
        </p:spPr>
        <p:txBody>
          <a:bodyPr>
            <a:normAutofit/>
          </a:bodyPr>
          <a:lstStyle/>
          <a:p>
            <a:r>
              <a:rPr lang="en-US" dirty="0" err="1"/>
              <a:t>Vertikal</a:t>
            </a:r>
            <a:r>
              <a:rPr lang="en-US" dirty="0"/>
              <a:t> </a:t>
            </a:r>
            <a:r>
              <a:rPr lang="en-US" dirty="0" err="1"/>
              <a:t>çizgiler</a:t>
            </a:r>
            <a:r>
              <a:rPr lang="en-US" dirty="0"/>
              <a:t> </a:t>
            </a:r>
            <a:r>
              <a:rPr lang="en-US" dirty="0" err="1"/>
              <a:t>m.corrugator</a:t>
            </a:r>
            <a:r>
              <a:rPr lang="en-US" dirty="0"/>
              <a:t> </a:t>
            </a:r>
            <a:r>
              <a:rPr lang="en-US" dirty="0" err="1"/>
              <a:t>supercilii</a:t>
            </a:r>
            <a:endParaRPr lang="en-US" dirty="0"/>
          </a:p>
          <a:p>
            <a:r>
              <a:rPr lang="en-US" dirty="0"/>
              <a:t>Horizontal </a:t>
            </a:r>
            <a:r>
              <a:rPr lang="en-US" dirty="0" err="1"/>
              <a:t>çizgiler</a:t>
            </a:r>
            <a:r>
              <a:rPr lang="en-US" dirty="0"/>
              <a:t> </a:t>
            </a:r>
            <a:r>
              <a:rPr lang="en-US" dirty="0" err="1"/>
              <a:t>m.procerus</a:t>
            </a:r>
            <a:endParaRPr lang="en-US" dirty="0"/>
          </a:p>
          <a:p>
            <a:r>
              <a:rPr lang="en-US" dirty="0" err="1"/>
              <a:t>Standart</a:t>
            </a:r>
            <a:r>
              <a:rPr lang="en-US" dirty="0"/>
              <a:t> Teknik (3-5 </a:t>
            </a:r>
            <a:r>
              <a:rPr lang="en-US" dirty="0" err="1"/>
              <a:t>nokta</a:t>
            </a:r>
            <a:r>
              <a:rPr lang="en-US" dirty="0"/>
              <a:t> </a:t>
            </a:r>
            <a:r>
              <a:rPr lang="en-US" dirty="0" err="1"/>
              <a:t>enjeksiyon</a:t>
            </a:r>
            <a:r>
              <a:rPr lang="en-US" dirty="0"/>
              <a:t>)</a:t>
            </a:r>
          </a:p>
          <a:p>
            <a:r>
              <a:rPr lang="en-US" dirty="0"/>
              <a:t>Superior orbital </a:t>
            </a:r>
            <a:r>
              <a:rPr lang="en-US" dirty="0" err="1"/>
              <a:t>kenarın</a:t>
            </a:r>
            <a:r>
              <a:rPr lang="en-US" dirty="0"/>
              <a:t> </a:t>
            </a:r>
            <a:r>
              <a:rPr lang="en-US" dirty="0" err="1"/>
              <a:t>en</a:t>
            </a:r>
            <a:r>
              <a:rPr lang="en-US" dirty="0"/>
              <a:t> </a:t>
            </a:r>
            <a:r>
              <a:rPr lang="en-US" dirty="0" err="1"/>
              <a:t>az</a:t>
            </a:r>
            <a:r>
              <a:rPr lang="en-US" dirty="0"/>
              <a:t> 1cm </a:t>
            </a:r>
            <a:r>
              <a:rPr lang="en-US" dirty="0" err="1"/>
              <a:t>yukarısına</a:t>
            </a:r>
            <a:r>
              <a:rPr lang="en-US" dirty="0"/>
              <a:t> (2cm ideal)</a:t>
            </a:r>
          </a:p>
          <a:p>
            <a:r>
              <a:rPr lang="en-US" dirty="0" err="1"/>
              <a:t>Erkeklerde</a:t>
            </a:r>
            <a:r>
              <a:rPr lang="en-US" dirty="0"/>
              <a:t> </a:t>
            </a:r>
            <a:r>
              <a:rPr lang="en-US" dirty="0" err="1"/>
              <a:t>daha</a:t>
            </a:r>
            <a:r>
              <a:rPr lang="en-US" dirty="0"/>
              <a:t> </a:t>
            </a:r>
            <a:r>
              <a:rPr lang="en-US" dirty="0" err="1"/>
              <a:t>fazla</a:t>
            </a:r>
            <a:r>
              <a:rPr lang="en-US" dirty="0"/>
              <a:t> </a:t>
            </a:r>
            <a:r>
              <a:rPr lang="en-US" dirty="0" err="1"/>
              <a:t>doz</a:t>
            </a:r>
            <a:r>
              <a:rPr lang="en-US" dirty="0"/>
              <a:t> (</a:t>
            </a:r>
            <a:r>
              <a:rPr lang="en-US" dirty="0" err="1"/>
              <a:t>intramuskuler</a:t>
            </a:r>
            <a:r>
              <a:rPr lang="en-US" dirty="0"/>
              <a:t> </a:t>
            </a:r>
            <a:r>
              <a:rPr lang="en-US" dirty="0" err="1"/>
              <a:t>yapılmalı</a:t>
            </a:r>
            <a:r>
              <a:rPr lang="en-US" dirty="0"/>
              <a:t>)</a:t>
            </a:r>
          </a:p>
          <a:p>
            <a:r>
              <a:rPr lang="en-US" dirty="0"/>
              <a:t>2.haftaya </a:t>
            </a:r>
            <a:r>
              <a:rPr lang="en-US" dirty="0" err="1"/>
              <a:t>kadar</a:t>
            </a:r>
            <a:r>
              <a:rPr lang="en-US" dirty="0"/>
              <a:t> </a:t>
            </a:r>
            <a:r>
              <a:rPr lang="en-US" dirty="0" err="1"/>
              <a:t>ortaya</a:t>
            </a:r>
            <a:r>
              <a:rPr lang="en-US" dirty="0"/>
              <a:t> </a:t>
            </a:r>
            <a:r>
              <a:rPr lang="en-US" dirty="0" err="1"/>
              <a:t>çıkabilen</a:t>
            </a:r>
            <a:r>
              <a:rPr lang="en-US" dirty="0"/>
              <a:t>, 2-4hafta </a:t>
            </a:r>
            <a:r>
              <a:rPr lang="en-US" dirty="0" err="1"/>
              <a:t>sürebilen</a:t>
            </a:r>
            <a:r>
              <a:rPr lang="en-US" dirty="0"/>
              <a:t> </a:t>
            </a:r>
            <a:r>
              <a:rPr lang="en-US" dirty="0" err="1"/>
              <a:t>ptozis</a:t>
            </a:r>
            <a:endParaRPr lang="en-US" dirty="0"/>
          </a:p>
          <a:p>
            <a:r>
              <a:rPr lang="en-US" dirty="0"/>
              <a:t>(</a:t>
            </a:r>
            <a:r>
              <a:rPr lang="en-US" dirty="0" err="1"/>
              <a:t>m.Levator</a:t>
            </a:r>
            <a:r>
              <a:rPr lang="en-US" dirty="0"/>
              <a:t> </a:t>
            </a:r>
            <a:r>
              <a:rPr lang="en-US" dirty="0" err="1"/>
              <a:t>palpebralis</a:t>
            </a:r>
            <a:r>
              <a:rPr lang="en-US" dirty="0"/>
              <a:t> </a:t>
            </a:r>
            <a:r>
              <a:rPr lang="en-US" dirty="0" err="1"/>
              <a:t>superoris</a:t>
            </a:r>
            <a:r>
              <a:rPr lang="en-US" dirty="0"/>
              <a:t>)</a:t>
            </a:r>
          </a:p>
          <a:p>
            <a:pPr marL="0" indent="0">
              <a:buNone/>
            </a:pPr>
            <a:br>
              <a:rPr lang="en-US" dirty="0"/>
            </a:br>
            <a:endParaRPr lang="en-TR" dirty="0"/>
          </a:p>
        </p:txBody>
      </p:sp>
      <p:sp>
        <p:nvSpPr>
          <p:cNvPr id="4" name="TextBox 3">
            <a:extLst>
              <a:ext uri="{FF2B5EF4-FFF2-40B4-BE49-F238E27FC236}">
                <a16:creationId xmlns:a16="http://schemas.microsoft.com/office/drawing/2014/main" id="{F7670E6E-556C-8BA3-E8FB-90EF3ADCDC5F}"/>
              </a:ext>
            </a:extLst>
          </p:cNvPr>
          <p:cNvSpPr txBox="1"/>
          <p:nvPr/>
        </p:nvSpPr>
        <p:spPr>
          <a:xfrm>
            <a:off x="6573773" y="5601384"/>
            <a:ext cx="4364015" cy="923330"/>
          </a:xfrm>
          <a:prstGeom prst="rect">
            <a:avLst/>
          </a:prstGeom>
          <a:noFill/>
        </p:spPr>
        <p:txBody>
          <a:bodyPr wrap="none" rtlCol="0">
            <a:spAutoFit/>
          </a:bodyPr>
          <a:lstStyle/>
          <a:p>
            <a:r>
              <a:rPr lang="en-US" dirty="0" err="1"/>
              <a:t>OnabotulinumtoxinA</a:t>
            </a:r>
            <a:r>
              <a:rPr lang="en-US" dirty="0"/>
              <a:t> (BNTA- ONA)  20-30 BU</a:t>
            </a:r>
          </a:p>
          <a:p>
            <a:r>
              <a:rPr lang="en-US" dirty="0" err="1"/>
              <a:t>AbobotulinumtoxinA</a:t>
            </a:r>
            <a:r>
              <a:rPr lang="en-US" dirty="0"/>
              <a:t> (BNTA-ABO)  50-80 DU</a:t>
            </a:r>
          </a:p>
          <a:p>
            <a:endParaRPr lang="en-TR" dirty="0"/>
          </a:p>
        </p:txBody>
      </p:sp>
      <p:pic>
        <p:nvPicPr>
          <p:cNvPr id="8" name="Picture 7" descr="Graphical user interface, application, Teams&#10;&#10;Description automatically generated">
            <a:extLst>
              <a:ext uri="{FF2B5EF4-FFF2-40B4-BE49-F238E27FC236}">
                <a16:creationId xmlns:a16="http://schemas.microsoft.com/office/drawing/2014/main" id="{BD0249D5-908A-0F4A-3610-AD2A0AA2A8DE}"/>
              </a:ext>
            </a:extLst>
          </p:cNvPr>
          <p:cNvPicPr>
            <a:picLocks noChangeAspect="1"/>
          </p:cNvPicPr>
          <p:nvPr/>
        </p:nvPicPr>
        <p:blipFill rotWithShape="1">
          <a:blip r:embed="rId2"/>
          <a:srcRect l="20071" t="18358" r="22236"/>
          <a:stretch/>
        </p:blipFill>
        <p:spPr>
          <a:xfrm>
            <a:off x="7056992" y="185530"/>
            <a:ext cx="3849519" cy="5082567"/>
          </a:xfrm>
          <a:prstGeom prst="rect">
            <a:avLst/>
          </a:prstGeom>
        </p:spPr>
      </p:pic>
    </p:spTree>
    <p:extLst>
      <p:ext uri="{BB962C8B-B14F-4D97-AF65-F5344CB8AC3E}">
        <p14:creationId xmlns:p14="http://schemas.microsoft.com/office/powerpoint/2010/main" val="36537841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8CDE862-A7BA-1CA8-6CC6-B6A13CF9119C}"/>
              </a:ext>
            </a:extLst>
          </p:cNvPr>
          <p:cNvPicPr>
            <a:picLocks noGrp="1" noChangeAspect="1"/>
          </p:cNvPicPr>
          <p:nvPr>
            <p:ph idx="1"/>
          </p:nvPr>
        </p:nvPicPr>
        <p:blipFill>
          <a:blip r:embed="rId2"/>
          <a:stretch>
            <a:fillRect/>
          </a:stretch>
        </p:blipFill>
        <p:spPr>
          <a:xfrm>
            <a:off x="5180806" y="165100"/>
            <a:ext cx="6794500" cy="2565400"/>
          </a:xfrm>
        </p:spPr>
      </p:pic>
      <p:pic>
        <p:nvPicPr>
          <p:cNvPr id="7" name="Picture 6">
            <a:extLst>
              <a:ext uri="{FF2B5EF4-FFF2-40B4-BE49-F238E27FC236}">
                <a16:creationId xmlns:a16="http://schemas.microsoft.com/office/drawing/2014/main" id="{9EE1DB93-69DE-AD90-CD03-6BF11FE53E93}"/>
              </a:ext>
            </a:extLst>
          </p:cNvPr>
          <p:cNvPicPr>
            <a:picLocks noChangeAspect="1"/>
          </p:cNvPicPr>
          <p:nvPr/>
        </p:nvPicPr>
        <p:blipFill>
          <a:blip r:embed="rId3"/>
          <a:stretch>
            <a:fillRect/>
          </a:stretch>
        </p:blipFill>
        <p:spPr>
          <a:xfrm>
            <a:off x="0" y="1149913"/>
            <a:ext cx="5180806" cy="5546841"/>
          </a:xfrm>
          <a:prstGeom prst="rect">
            <a:avLst/>
          </a:prstGeom>
        </p:spPr>
      </p:pic>
      <p:pic>
        <p:nvPicPr>
          <p:cNvPr id="9" name="Picture 8">
            <a:extLst>
              <a:ext uri="{FF2B5EF4-FFF2-40B4-BE49-F238E27FC236}">
                <a16:creationId xmlns:a16="http://schemas.microsoft.com/office/drawing/2014/main" id="{A77886E5-1F3D-64AC-BD9B-2758A0B708DF}"/>
              </a:ext>
            </a:extLst>
          </p:cNvPr>
          <p:cNvPicPr>
            <a:picLocks noChangeAspect="1"/>
          </p:cNvPicPr>
          <p:nvPr/>
        </p:nvPicPr>
        <p:blipFill>
          <a:blip r:embed="rId4"/>
          <a:stretch>
            <a:fillRect/>
          </a:stretch>
        </p:blipFill>
        <p:spPr>
          <a:xfrm>
            <a:off x="5418931" y="3011833"/>
            <a:ext cx="6318250" cy="3681067"/>
          </a:xfrm>
          <a:prstGeom prst="rect">
            <a:avLst/>
          </a:prstGeom>
        </p:spPr>
      </p:pic>
      <p:sp>
        <p:nvSpPr>
          <p:cNvPr id="3" name="Başlık 2">
            <a:extLst>
              <a:ext uri="{FF2B5EF4-FFF2-40B4-BE49-F238E27FC236}">
                <a16:creationId xmlns:a16="http://schemas.microsoft.com/office/drawing/2014/main" id="{9E92AB88-D682-D738-E0B8-5178B455C149}"/>
              </a:ext>
            </a:extLst>
          </p:cNvPr>
          <p:cNvSpPr txBox="1">
            <a:spLocks/>
          </p:cNvSpPr>
          <p:nvPr/>
        </p:nvSpPr>
        <p:spPr>
          <a:xfrm>
            <a:off x="-2258616" y="-306354"/>
            <a:ext cx="10131425"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tr-TR" dirty="0" err="1"/>
              <a:t>Glabellar</a:t>
            </a:r>
            <a:r>
              <a:rPr lang="tr-TR" dirty="0"/>
              <a:t> Çizgiler</a:t>
            </a:r>
          </a:p>
        </p:txBody>
      </p:sp>
    </p:spTree>
    <p:extLst>
      <p:ext uri="{BB962C8B-B14F-4D97-AF65-F5344CB8AC3E}">
        <p14:creationId xmlns:p14="http://schemas.microsoft.com/office/powerpoint/2010/main" val="37547460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a:extLst>
              <a:ext uri="{FF2B5EF4-FFF2-40B4-BE49-F238E27FC236}">
                <a16:creationId xmlns:a16="http://schemas.microsoft.com/office/drawing/2014/main" id="{04C61C3A-6FE9-8C21-6DB9-935159BF7814}"/>
              </a:ext>
            </a:extLst>
          </p:cNvPr>
          <p:cNvPicPr>
            <a:picLocks noGrp="1" noChangeAspect="1"/>
          </p:cNvPicPr>
          <p:nvPr>
            <p:ph idx="1"/>
          </p:nvPr>
        </p:nvPicPr>
        <p:blipFill>
          <a:blip r:embed="rId2"/>
          <a:stretch>
            <a:fillRect/>
          </a:stretch>
        </p:blipFill>
        <p:spPr>
          <a:xfrm>
            <a:off x="525137" y="769619"/>
            <a:ext cx="11141725" cy="6088381"/>
          </a:xfrm>
          <a:prstGeom prst="rect">
            <a:avLst/>
          </a:prstGeom>
        </p:spPr>
      </p:pic>
    </p:spTree>
    <p:extLst>
      <p:ext uri="{BB962C8B-B14F-4D97-AF65-F5344CB8AC3E}">
        <p14:creationId xmlns:p14="http://schemas.microsoft.com/office/powerpoint/2010/main" val="18175054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F242C-1E04-BDB7-A8D5-35AA3635C43F}"/>
              </a:ext>
            </a:extLst>
          </p:cNvPr>
          <p:cNvSpPr>
            <a:spLocks noGrp="1"/>
          </p:cNvSpPr>
          <p:nvPr>
            <p:ph type="title"/>
          </p:nvPr>
        </p:nvSpPr>
        <p:spPr/>
        <p:txBody>
          <a:bodyPr/>
          <a:lstStyle/>
          <a:p>
            <a:endParaRPr lang="en-TR"/>
          </a:p>
        </p:txBody>
      </p:sp>
      <p:sp>
        <p:nvSpPr>
          <p:cNvPr id="3" name="Content Placeholder 2">
            <a:extLst>
              <a:ext uri="{FF2B5EF4-FFF2-40B4-BE49-F238E27FC236}">
                <a16:creationId xmlns:a16="http://schemas.microsoft.com/office/drawing/2014/main" id="{FDB3ABB7-F22C-58B2-4450-4B91EA99C268}"/>
              </a:ext>
            </a:extLst>
          </p:cNvPr>
          <p:cNvSpPr>
            <a:spLocks noGrp="1"/>
          </p:cNvSpPr>
          <p:nvPr>
            <p:ph idx="1"/>
          </p:nvPr>
        </p:nvSpPr>
        <p:spPr/>
        <p:txBody>
          <a:bodyPr/>
          <a:lstStyle/>
          <a:p>
            <a:endParaRPr lang="en-TR" dirty="0"/>
          </a:p>
        </p:txBody>
      </p:sp>
      <p:pic>
        <p:nvPicPr>
          <p:cNvPr id="4" name="Content Placeholder 4">
            <a:extLst>
              <a:ext uri="{FF2B5EF4-FFF2-40B4-BE49-F238E27FC236}">
                <a16:creationId xmlns:a16="http://schemas.microsoft.com/office/drawing/2014/main" id="{84A3D704-0F10-AB5D-321E-41485B6FEEF1}"/>
              </a:ext>
            </a:extLst>
          </p:cNvPr>
          <p:cNvPicPr>
            <a:picLocks noChangeAspect="1"/>
          </p:cNvPicPr>
          <p:nvPr/>
        </p:nvPicPr>
        <p:blipFill>
          <a:blip r:embed="rId2"/>
          <a:stretch>
            <a:fillRect/>
          </a:stretch>
        </p:blipFill>
        <p:spPr>
          <a:xfrm>
            <a:off x="1765931" y="1161236"/>
            <a:ext cx="8660137" cy="5610793"/>
          </a:xfrm>
          <a:prstGeom prst="rect">
            <a:avLst/>
          </a:prstGeom>
        </p:spPr>
      </p:pic>
    </p:spTree>
    <p:extLst>
      <p:ext uri="{BB962C8B-B14F-4D97-AF65-F5344CB8AC3E}">
        <p14:creationId xmlns:p14="http://schemas.microsoft.com/office/powerpoint/2010/main" val="19932412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1981200" y="152400"/>
            <a:ext cx="8229600" cy="1692424"/>
          </a:xfrm>
        </p:spPr>
        <p:txBody>
          <a:bodyPr>
            <a:normAutofit/>
          </a:bodyPr>
          <a:lstStyle/>
          <a:p>
            <a:pPr algn="ctr"/>
            <a:r>
              <a:rPr lang="tr-TR" dirty="0"/>
              <a:t>Şeytani Ark Kaş</a:t>
            </a:r>
            <a:br>
              <a:rPr lang="tr-TR" dirty="0"/>
            </a:br>
            <a:r>
              <a:rPr lang="tr-TR" sz="2200" dirty="0"/>
              <a:t>Sadece alın merkezine toksin </a:t>
            </a:r>
            <a:r>
              <a:rPr lang="tr-TR" sz="2200" dirty="0" err="1"/>
              <a:t>enj</a:t>
            </a:r>
            <a:r>
              <a:rPr lang="tr-TR" sz="2200" dirty="0"/>
              <a:t>. edildiğinde </a:t>
            </a:r>
            <a:r>
              <a:rPr lang="tr-TR" sz="2200" dirty="0" err="1"/>
              <a:t>medial</a:t>
            </a:r>
            <a:r>
              <a:rPr lang="tr-TR" sz="2200" dirty="0"/>
              <a:t> kaşın düşmesine ve </a:t>
            </a:r>
            <a:r>
              <a:rPr lang="tr-TR" sz="2200" dirty="0" err="1"/>
              <a:t>lateral</a:t>
            </a:r>
            <a:r>
              <a:rPr lang="tr-TR" sz="2200" dirty="0"/>
              <a:t> kaşların dış kısımların yüksek kalmasına neden olur</a:t>
            </a:r>
          </a:p>
        </p:txBody>
      </p:sp>
      <p:pic>
        <p:nvPicPr>
          <p:cNvPr id="7"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4001165" y="-594324"/>
            <a:ext cx="4189670" cy="9677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36790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701041" y="-106680"/>
            <a:ext cx="10131425" cy="1456267"/>
          </a:xfrm>
        </p:spPr>
        <p:txBody>
          <a:bodyPr/>
          <a:lstStyle/>
          <a:p>
            <a:pPr algn="ctr"/>
            <a:r>
              <a:rPr lang="tr-TR" dirty="0"/>
              <a:t>Şeytani Ark Kaş</a:t>
            </a:r>
          </a:p>
        </p:txBody>
      </p:sp>
      <p:pic>
        <p:nvPicPr>
          <p:cNvPr id="7"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3561748" y="-144110"/>
            <a:ext cx="4776192" cy="8496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45001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2047870" y="1268761"/>
            <a:ext cx="7859216" cy="1368151"/>
          </a:xfrm>
        </p:spPr>
        <p:txBody>
          <a:bodyPr>
            <a:normAutofit fontScale="90000"/>
          </a:bodyPr>
          <a:lstStyle/>
          <a:p>
            <a:pPr algn="ctr"/>
            <a:r>
              <a:rPr lang="tr-TR" dirty="0" err="1"/>
              <a:t>Mr.Spock</a:t>
            </a:r>
            <a:r>
              <a:rPr lang="tr-TR" dirty="0"/>
              <a:t> Kaş</a:t>
            </a:r>
            <a:br>
              <a:rPr lang="tr-TR" dirty="0"/>
            </a:br>
            <a:r>
              <a:rPr lang="tr-TR" sz="2700" dirty="0" err="1"/>
              <a:t>Lateral</a:t>
            </a:r>
            <a:r>
              <a:rPr lang="tr-TR" sz="2700" dirty="0"/>
              <a:t> kaş alanının düzgün şekilde tedavi edilmesinin ihmal edilmesinden kaynaklanır. Bu, kaşı yukarı çeken kasın içine  enjekte edilen </a:t>
            </a:r>
            <a:r>
              <a:rPr lang="tr-TR" sz="2700" dirty="0" err="1"/>
              <a:t>Botolinum</a:t>
            </a:r>
            <a:r>
              <a:rPr lang="tr-TR" sz="2700" dirty="0"/>
              <a:t> toksini ile kolay ve çabuk bir şekilde düzeltilebilir</a:t>
            </a:r>
            <a:br>
              <a:rPr lang="tr-TR" sz="2700" dirty="0"/>
            </a:br>
            <a:br>
              <a:rPr lang="tr-TR" sz="2700" dirty="0"/>
            </a:br>
            <a:endParaRPr lang="tr-TR" sz="2700" dirty="0"/>
          </a:p>
        </p:txBody>
      </p:sp>
      <p:pic>
        <p:nvPicPr>
          <p:cNvPr id="5"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rot="16200000">
            <a:off x="6461422" y="2670487"/>
            <a:ext cx="3599411" cy="4148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2341136" y="2729905"/>
            <a:ext cx="3550288" cy="4084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69989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DD2635-FC46-EBF0-A100-CEBC4D39D719}"/>
              </a:ext>
            </a:extLst>
          </p:cNvPr>
          <p:cNvSpPr>
            <a:spLocks noGrp="1"/>
          </p:cNvSpPr>
          <p:nvPr>
            <p:ph idx="1"/>
          </p:nvPr>
        </p:nvSpPr>
        <p:spPr>
          <a:xfrm>
            <a:off x="685801" y="1524001"/>
            <a:ext cx="10131425" cy="4620768"/>
          </a:xfrm>
        </p:spPr>
        <p:txBody>
          <a:bodyPr>
            <a:noAutofit/>
          </a:bodyPr>
          <a:lstStyle/>
          <a:p>
            <a:r>
              <a:rPr lang="en-US" sz="3200" dirty="0"/>
              <a:t>BNT-A, </a:t>
            </a:r>
            <a:r>
              <a:rPr lang="en-US" sz="3200" dirty="0" err="1"/>
              <a:t>asetilkolinin</a:t>
            </a:r>
            <a:r>
              <a:rPr lang="en-US" sz="3200" dirty="0"/>
              <a:t> </a:t>
            </a:r>
            <a:r>
              <a:rPr lang="en-US" sz="3200" dirty="0" err="1"/>
              <a:t>etkisini</a:t>
            </a:r>
            <a:r>
              <a:rPr lang="en-US" sz="3200" dirty="0"/>
              <a:t> bloke </a:t>
            </a:r>
            <a:r>
              <a:rPr lang="en-US" sz="3200" dirty="0" err="1"/>
              <a:t>eder</a:t>
            </a:r>
            <a:endParaRPr lang="en-US" sz="3200" dirty="0"/>
          </a:p>
          <a:p>
            <a:r>
              <a:rPr lang="en-US" sz="3200" dirty="0" err="1"/>
              <a:t>Kolinerjik</a:t>
            </a:r>
            <a:r>
              <a:rPr lang="en-US" sz="3200" dirty="0"/>
              <a:t> </a:t>
            </a:r>
            <a:r>
              <a:rPr lang="en-US" sz="3200" dirty="0" err="1"/>
              <a:t>sinirlerin</a:t>
            </a:r>
            <a:r>
              <a:rPr lang="en-US" sz="3200" dirty="0"/>
              <a:t> </a:t>
            </a:r>
            <a:r>
              <a:rPr lang="en-US" sz="3200" dirty="0" err="1"/>
              <a:t>blokajı</a:t>
            </a:r>
            <a:endParaRPr lang="en-US" sz="3200" dirty="0"/>
          </a:p>
          <a:p>
            <a:pPr lvl="1"/>
            <a:r>
              <a:rPr lang="en-US" sz="3000" dirty="0" err="1"/>
              <a:t>Çizgili</a:t>
            </a:r>
            <a:r>
              <a:rPr lang="en-US" sz="3000" dirty="0"/>
              <a:t> kas</a:t>
            </a:r>
          </a:p>
          <a:p>
            <a:pPr lvl="1"/>
            <a:r>
              <a:rPr lang="en-US" sz="3000" dirty="0" err="1"/>
              <a:t>Düz</a:t>
            </a:r>
            <a:r>
              <a:rPr lang="en-US" sz="3000" dirty="0"/>
              <a:t> kas</a:t>
            </a:r>
          </a:p>
          <a:p>
            <a:pPr lvl="1"/>
            <a:r>
              <a:rPr lang="en-US" sz="3000" dirty="0"/>
              <a:t>Ter </a:t>
            </a:r>
            <a:r>
              <a:rPr lang="en-US" sz="3000" dirty="0" err="1"/>
              <a:t>bezleri</a:t>
            </a:r>
            <a:endParaRPr lang="en-US" sz="3000" dirty="0"/>
          </a:p>
          <a:p>
            <a:r>
              <a:rPr lang="en-US" sz="3200" dirty="0" err="1"/>
              <a:t>Sadece</a:t>
            </a:r>
            <a:r>
              <a:rPr lang="en-US" sz="3200" dirty="0"/>
              <a:t> </a:t>
            </a:r>
            <a:r>
              <a:rPr lang="en-US" sz="3200" dirty="0" err="1"/>
              <a:t>kavşakta</a:t>
            </a:r>
            <a:r>
              <a:rPr lang="en-US" sz="3200" dirty="0"/>
              <a:t> </a:t>
            </a:r>
            <a:r>
              <a:rPr lang="en-US" sz="3200" dirty="0" err="1"/>
              <a:t>etkili</a:t>
            </a:r>
            <a:r>
              <a:rPr lang="en-US" sz="3200" dirty="0"/>
              <a:t>, </a:t>
            </a:r>
            <a:r>
              <a:rPr lang="en-US" sz="3200" dirty="0" err="1"/>
              <a:t>lokal</a:t>
            </a:r>
            <a:r>
              <a:rPr lang="en-US" sz="3200" dirty="0"/>
              <a:t> </a:t>
            </a:r>
            <a:r>
              <a:rPr lang="en-US" sz="3200" dirty="0" err="1"/>
              <a:t>anestezik</a:t>
            </a:r>
            <a:r>
              <a:rPr lang="en-US" sz="3200" dirty="0"/>
              <a:t> </a:t>
            </a:r>
            <a:r>
              <a:rPr lang="en-US" sz="3200" dirty="0" err="1"/>
              <a:t>etkisi</a:t>
            </a:r>
            <a:r>
              <a:rPr lang="en-US" sz="3200" dirty="0"/>
              <a:t> yok</a:t>
            </a:r>
          </a:p>
          <a:p>
            <a:pPr marL="0" indent="0">
              <a:buNone/>
            </a:pPr>
            <a:br>
              <a:rPr lang="en-US" sz="3200" dirty="0"/>
            </a:br>
            <a:endParaRPr lang="en-TR" sz="3200" dirty="0"/>
          </a:p>
        </p:txBody>
      </p:sp>
    </p:spTree>
    <p:extLst>
      <p:ext uri="{BB962C8B-B14F-4D97-AF65-F5344CB8AC3E}">
        <p14:creationId xmlns:p14="http://schemas.microsoft.com/office/powerpoint/2010/main" val="12880914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592495" y="-400433"/>
            <a:ext cx="10131425" cy="1456267"/>
          </a:xfrm>
        </p:spPr>
        <p:txBody>
          <a:bodyPr/>
          <a:lstStyle/>
          <a:p>
            <a:pPr algn="ctr"/>
            <a:r>
              <a:rPr lang="tr-TR" dirty="0" err="1"/>
              <a:t>Ptozis</a:t>
            </a:r>
            <a:endParaRPr lang="tr-TR" dirty="0"/>
          </a:p>
        </p:txBody>
      </p:sp>
      <p:pic>
        <p:nvPicPr>
          <p:cNvPr id="5"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4436452" y="-3125168"/>
            <a:ext cx="2487089" cy="10087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F46E1C78-C85A-8FED-DB52-B01A7AFC8580}"/>
              </a:ext>
            </a:extLst>
          </p:cNvPr>
          <p:cNvPicPr>
            <a:picLocks noChangeAspect="1"/>
          </p:cNvPicPr>
          <p:nvPr/>
        </p:nvPicPr>
        <p:blipFill>
          <a:blip r:embed="rId3"/>
          <a:stretch>
            <a:fillRect/>
          </a:stretch>
        </p:blipFill>
        <p:spPr>
          <a:xfrm>
            <a:off x="592495" y="3303572"/>
            <a:ext cx="4132509" cy="3442113"/>
          </a:xfrm>
          <a:prstGeom prst="rect">
            <a:avLst/>
          </a:prstGeom>
        </p:spPr>
      </p:pic>
      <p:pic>
        <p:nvPicPr>
          <p:cNvPr id="4" name="İçerik Yer Tutucusu 4">
            <a:extLst>
              <a:ext uri="{FF2B5EF4-FFF2-40B4-BE49-F238E27FC236}">
                <a16:creationId xmlns:a16="http://schemas.microsoft.com/office/drawing/2014/main" id="{745EF095-A53A-2481-3D1E-D74CDAD191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5700" y="3261417"/>
            <a:ext cx="4775200" cy="3556612"/>
          </a:xfrm>
          <a:prstGeom prst="rect">
            <a:avLst/>
          </a:prstGeom>
        </p:spPr>
      </p:pic>
    </p:spTree>
    <p:extLst>
      <p:ext uri="{BB962C8B-B14F-4D97-AF65-F5344CB8AC3E}">
        <p14:creationId xmlns:p14="http://schemas.microsoft.com/office/powerpoint/2010/main" val="13733074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685800" y="-259080"/>
            <a:ext cx="10131425" cy="1456267"/>
          </a:xfrm>
        </p:spPr>
        <p:txBody>
          <a:bodyPr/>
          <a:lstStyle/>
          <a:p>
            <a:pPr algn="ctr"/>
            <a:r>
              <a:rPr lang="tr-TR" dirty="0" err="1"/>
              <a:t>Ptozis</a:t>
            </a:r>
            <a:r>
              <a:rPr lang="tr-TR" dirty="0"/>
              <a:t> Yönetimi</a:t>
            </a:r>
          </a:p>
        </p:txBody>
      </p:sp>
      <p:sp>
        <p:nvSpPr>
          <p:cNvPr id="2" name="İçerik Yer Tutucusu 1"/>
          <p:cNvSpPr>
            <a:spLocks noGrp="1"/>
          </p:cNvSpPr>
          <p:nvPr>
            <p:ph idx="1"/>
          </p:nvPr>
        </p:nvSpPr>
        <p:spPr>
          <a:xfrm>
            <a:off x="685801" y="914400"/>
            <a:ext cx="10131425" cy="5633883"/>
          </a:xfrm>
        </p:spPr>
        <p:txBody>
          <a:bodyPr>
            <a:normAutofit fontScale="92500"/>
          </a:bodyPr>
          <a:lstStyle/>
          <a:p>
            <a:r>
              <a:rPr lang="tr-TR" sz="2400" dirty="0"/>
              <a:t>4-6 hafta sonra kendiliğinden kaybolur</a:t>
            </a:r>
          </a:p>
          <a:p>
            <a:r>
              <a:rPr lang="tr-TR" sz="2400" dirty="0"/>
              <a:t>Sıcak uygulaması  (sıcak pansuman, saç kurutma makinası!!)</a:t>
            </a:r>
          </a:p>
          <a:p>
            <a:r>
              <a:rPr lang="tr-TR" sz="2400" dirty="0"/>
              <a:t>Tedavi yaklaşımında </a:t>
            </a:r>
            <a:r>
              <a:rPr lang="tr-TR" sz="2400" dirty="0" err="1"/>
              <a:t>müller</a:t>
            </a:r>
            <a:r>
              <a:rPr lang="tr-TR" sz="2400" dirty="0"/>
              <a:t> kasını uyarıcı IOPIDINE % 0,5 damla uygulamaları kapağın açılması için milimetrik destek sağlar</a:t>
            </a:r>
          </a:p>
          <a:p>
            <a:r>
              <a:rPr lang="tr-TR" sz="2400" dirty="0" err="1"/>
              <a:t>Alphagan</a:t>
            </a:r>
            <a:r>
              <a:rPr lang="tr-TR" sz="2400" dirty="0"/>
              <a:t> göz damlası 4-6X1 (dar açılı glokom dikkat)</a:t>
            </a:r>
          </a:p>
          <a:p>
            <a:r>
              <a:rPr lang="tr-TR" sz="2400" dirty="0"/>
              <a:t>Suni göz damlası kullanımı (ağrı, göz </a:t>
            </a:r>
            <a:r>
              <a:rPr lang="tr-TR" sz="2400" dirty="0" err="1"/>
              <a:t>kızarıklıka</a:t>
            </a:r>
            <a:r>
              <a:rPr lang="tr-TR" sz="2400" dirty="0"/>
              <a:t>, kaşıntı ve kurumaya neden olabilir)</a:t>
            </a:r>
          </a:p>
          <a:p>
            <a:r>
              <a:rPr lang="tr-TR" sz="2400" dirty="0"/>
              <a:t>Mezoterapi</a:t>
            </a:r>
          </a:p>
          <a:p>
            <a:r>
              <a:rPr lang="tr-TR" sz="2400" dirty="0"/>
              <a:t>PRP uygulaması</a:t>
            </a:r>
          </a:p>
          <a:p>
            <a:r>
              <a:rPr lang="tr-TR" sz="2400" dirty="0" err="1"/>
              <a:t>Biyorezonans</a:t>
            </a:r>
            <a:endParaRPr lang="tr-TR" sz="2400" dirty="0"/>
          </a:p>
          <a:p>
            <a:r>
              <a:rPr lang="tr-TR" sz="2400" dirty="0" err="1"/>
              <a:t>Tarsal</a:t>
            </a:r>
            <a:r>
              <a:rPr lang="tr-TR" sz="2400" dirty="0"/>
              <a:t> Botoks</a:t>
            </a:r>
          </a:p>
          <a:p>
            <a:r>
              <a:rPr lang="tr-TR" sz="2400" dirty="0"/>
              <a:t>Ozon</a:t>
            </a:r>
          </a:p>
          <a:p>
            <a:r>
              <a:rPr lang="tr-TR" sz="2400" dirty="0"/>
              <a:t>Radyofrekans</a:t>
            </a:r>
          </a:p>
        </p:txBody>
      </p:sp>
    </p:spTree>
    <p:extLst>
      <p:ext uri="{BB962C8B-B14F-4D97-AF65-F5344CB8AC3E}">
        <p14:creationId xmlns:p14="http://schemas.microsoft.com/office/powerpoint/2010/main" val="1498948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760F5-673B-72F8-BDF4-88D56993104D}"/>
              </a:ext>
            </a:extLst>
          </p:cNvPr>
          <p:cNvSpPr>
            <a:spLocks noGrp="1"/>
          </p:cNvSpPr>
          <p:nvPr>
            <p:ph type="title"/>
          </p:nvPr>
        </p:nvSpPr>
        <p:spPr>
          <a:xfrm>
            <a:off x="685800" y="197708"/>
            <a:ext cx="10131425" cy="1445741"/>
          </a:xfrm>
        </p:spPr>
        <p:txBody>
          <a:bodyPr>
            <a:normAutofit fontScale="90000"/>
          </a:bodyPr>
          <a:lstStyle/>
          <a:p>
            <a:r>
              <a:rPr lang="en-US" dirty="0"/>
              <a:t>FRONTAL ALIN KIRIŞIKLIKLARI</a:t>
            </a:r>
            <a:br>
              <a:rPr lang="en-US" dirty="0"/>
            </a:br>
            <a:br>
              <a:rPr lang="en-US" dirty="0"/>
            </a:br>
            <a:endParaRPr lang="en-TR" dirty="0"/>
          </a:p>
        </p:txBody>
      </p:sp>
      <p:sp>
        <p:nvSpPr>
          <p:cNvPr id="3" name="Content Placeholder 2">
            <a:extLst>
              <a:ext uri="{FF2B5EF4-FFF2-40B4-BE49-F238E27FC236}">
                <a16:creationId xmlns:a16="http://schemas.microsoft.com/office/drawing/2014/main" id="{F44EE28F-13E1-9C9E-BAD1-6B403BC53617}"/>
              </a:ext>
            </a:extLst>
          </p:cNvPr>
          <p:cNvSpPr>
            <a:spLocks noGrp="1"/>
          </p:cNvSpPr>
          <p:nvPr>
            <p:ph idx="1"/>
          </p:nvPr>
        </p:nvSpPr>
        <p:spPr>
          <a:xfrm>
            <a:off x="537520" y="543698"/>
            <a:ext cx="10131425" cy="4226010"/>
          </a:xfrm>
        </p:spPr>
        <p:txBody>
          <a:bodyPr/>
          <a:lstStyle/>
          <a:p>
            <a:r>
              <a:rPr lang="en-US" dirty="0"/>
              <a:t>Frontal </a:t>
            </a:r>
            <a:r>
              <a:rPr lang="en-US" dirty="0" err="1"/>
              <a:t>kaslar</a:t>
            </a:r>
            <a:r>
              <a:rPr lang="en-US" dirty="0"/>
              <a:t>, </a:t>
            </a:r>
            <a:r>
              <a:rPr lang="en-US" dirty="0" err="1"/>
              <a:t>ortada</a:t>
            </a:r>
            <a:r>
              <a:rPr lang="en-US" dirty="0"/>
              <a:t> </a:t>
            </a:r>
            <a:r>
              <a:rPr lang="en-US" dirty="0" err="1"/>
              <a:t>birleşmeyen</a:t>
            </a:r>
            <a:r>
              <a:rPr lang="en-US" dirty="0"/>
              <a:t> kas </a:t>
            </a:r>
            <a:r>
              <a:rPr lang="en-US" dirty="0" err="1"/>
              <a:t>lifleridir</a:t>
            </a:r>
            <a:endParaRPr lang="en-US" dirty="0"/>
          </a:p>
          <a:p>
            <a:r>
              <a:rPr lang="en-US" dirty="0"/>
              <a:t>Galea aponeurotica dan </a:t>
            </a:r>
            <a:r>
              <a:rPr lang="en-US" dirty="0" err="1"/>
              <a:t>köken</a:t>
            </a:r>
            <a:r>
              <a:rPr lang="en-US" dirty="0"/>
              <a:t> </a:t>
            </a:r>
            <a:r>
              <a:rPr lang="en-US" dirty="0" err="1"/>
              <a:t>alır</a:t>
            </a:r>
            <a:endParaRPr lang="en-US" dirty="0"/>
          </a:p>
          <a:p>
            <a:r>
              <a:rPr lang="en-US" dirty="0" err="1"/>
              <a:t>Yüzeyel</a:t>
            </a:r>
            <a:r>
              <a:rPr lang="en-US" dirty="0"/>
              <a:t> </a:t>
            </a:r>
            <a:r>
              <a:rPr lang="en-US" dirty="0" err="1"/>
              <a:t>yerleşimli</a:t>
            </a:r>
            <a:r>
              <a:rPr lang="en-US" dirty="0"/>
              <a:t> </a:t>
            </a:r>
            <a:r>
              <a:rPr lang="en-US" dirty="0" err="1"/>
              <a:t>olduğundan</a:t>
            </a:r>
            <a:r>
              <a:rPr lang="en-US" dirty="0"/>
              <a:t> </a:t>
            </a:r>
            <a:r>
              <a:rPr lang="en-US" dirty="0" err="1"/>
              <a:t>subcutan</a:t>
            </a:r>
            <a:r>
              <a:rPr lang="en-US" dirty="0"/>
              <a:t> </a:t>
            </a:r>
            <a:r>
              <a:rPr lang="en-US" dirty="0" err="1"/>
              <a:t>yapılmalıdır</a:t>
            </a:r>
            <a:endParaRPr lang="en-US" dirty="0"/>
          </a:p>
          <a:p>
            <a:r>
              <a:rPr lang="en-US" dirty="0"/>
              <a:t>Frontal </a:t>
            </a:r>
            <a:r>
              <a:rPr lang="en-US" dirty="0" err="1"/>
              <a:t>kaslar</a:t>
            </a:r>
            <a:r>
              <a:rPr lang="en-US" dirty="0"/>
              <a:t> </a:t>
            </a:r>
            <a:r>
              <a:rPr lang="en-US" dirty="0" err="1"/>
              <a:t>kaş</a:t>
            </a:r>
            <a:r>
              <a:rPr lang="en-US" dirty="0"/>
              <a:t> </a:t>
            </a:r>
            <a:r>
              <a:rPr lang="en-US" dirty="0" err="1"/>
              <a:t>elevasyonunu</a:t>
            </a:r>
            <a:r>
              <a:rPr lang="en-US" dirty="0"/>
              <a:t> </a:t>
            </a:r>
            <a:r>
              <a:rPr lang="en-US" dirty="0" err="1"/>
              <a:t>sağlayan</a:t>
            </a:r>
            <a:r>
              <a:rPr lang="en-US" dirty="0"/>
              <a:t> </a:t>
            </a:r>
            <a:r>
              <a:rPr lang="en-US" dirty="0" err="1"/>
              <a:t>tek</a:t>
            </a:r>
            <a:r>
              <a:rPr lang="en-US" dirty="0"/>
              <a:t> kas </a:t>
            </a:r>
            <a:r>
              <a:rPr lang="en-US" dirty="0" err="1"/>
              <a:t>grubudur</a:t>
            </a:r>
            <a:r>
              <a:rPr lang="en-US" dirty="0"/>
              <a:t>, </a:t>
            </a:r>
          </a:p>
          <a:p>
            <a:pPr lvl="1"/>
            <a:r>
              <a:rPr lang="en-US" dirty="0" err="1"/>
              <a:t>kaş</a:t>
            </a:r>
            <a:r>
              <a:rPr lang="en-US" dirty="0"/>
              <a:t> </a:t>
            </a:r>
            <a:r>
              <a:rPr lang="en-US" dirty="0" err="1"/>
              <a:t>düşüklüğü</a:t>
            </a:r>
            <a:r>
              <a:rPr lang="en-US" dirty="0"/>
              <a:t> </a:t>
            </a:r>
            <a:r>
              <a:rPr lang="en-US" dirty="0" err="1"/>
              <a:t>varsa</a:t>
            </a:r>
            <a:r>
              <a:rPr lang="en-US" dirty="0"/>
              <a:t> </a:t>
            </a:r>
            <a:r>
              <a:rPr lang="en-US" dirty="0" err="1"/>
              <a:t>dikkat</a:t>
            </a:r>
            <a:endParaRPr lang="en-US" dirty="0"/>
          </a:p>
          <a:p>
            <a:r>
              <a:rPr lang="en-US" dirty="0" err="1"/>
              <a:t>Enjeksiyon</a:t>
            </a:r>
            <a:r>
              <a:rPr lang="en-US" dirty="0"/>
              <a:t> </a:t>
            </a:r>
            <a:r>
              <a:rPr lang="en-US" dirty="0" err="1"/>
              <a:t>sırasında</a:t>
            </a:r>
            <a:r>
              <a:rPr lang="en-US" dirty="0"/>
              <a:t> </a:t>
            </a:r>
            <a:r>
              <a:rPr lang="en-US" dirty="0" err="1"/>
              <a:t>gözler</a:t>
            </a:r>
            <a:r>
              <a:rPr lang="en-US" dirty="0"/>
              <a:t> </a:t>
            </a:r>
            <a:r>
              <a:rPr lang="en-US" dirty="0" err="1"/>
              <a:t>kapalı</a:t>
            </a:r>
            <a:r>
              <a:rPr lang="en-US" dirty="0"/>
              <a:t> </a:t>
            </a:r>
            <a:r>
              <a:rPr lang="en-US" dirty="0" err="1"/>
              <a:t>olmalı</a:t>
            </a:r>
            <a:endParaRPr lang="en-US" dirty="0"/>
          </a:p>
          <a:p>
            <a:r>
              <a:rPr lang="en-US" dirty="0" err="1"/>
              <a:t>Mr.Spock</a:t>
            </a:r>
            <a:r>
              <a:rPr lang="en-US" dirty="0"/>
              <a:t> </a:t>
            </a:r>
            <a:r>
              <a:rPr lang="en-US" dirty="0" err="1"/>
              <a:t>veya</a:t>
            </a:r>
            <a:r>
              <a:rPr lang="en-US" dirty="0"/>
              <a:t> </a:t>
            </a:r>
            <a:r>
              <a:rPr lang="en-US" dirty="0" err="1"/>
              <a:t>Mephisto</a:t>
            </a:r>
            <a:r>
              <a:rPr lang="en-US" dirty="0"/>
              <a:t> (</a:t>
            </a:r>
            <a:r>
              <a:rPr lang="en-US" dirty="0" err="1"/>
              <a:t>şeytan</a:t>
            </a:r>
            <a:r>
              <a:rPr lang="en-US" dirty="0"/>
              <a:t>) </a:t>
            </a:r>
            <a:r>
              <a:rPr lang="en-US" dirty="0" err="1"/>
              <a:t>kaş</a:t>
            </a:r>
            <a:r>
              <a:rPr lang="en-US" dirty="0"/>
              <a:t>,:</a:t>
            </a:r>
          </a:p>
          <a:p>
            <a:pPr marL="0" indent="0">
              <a:buNone/>
            </a:pPr>
            <a:r>
              <a:rPr lang="en-US" dirty="0" err="1"/>
              <a:t>medialin</a:t>
            </a:r>
            <a:r>
              <a:rPr lang="en-US" dirty="0"/>
              <a:t> </a:t>
            </a:r>
            <a:r>
              <a:rPr lang="en-US" dirty="0" err="1"/>
              <a:t>aşırı</a:t>
            </a:r>
            <a:r>
              <a:rPr lang="en-US" dirty="0"/>
              <a:t> </a:t>
            </a:r>
            <a:r>
              <a:rPr lang="en-US" dirty="0" err="1"/>
              <a:t>düşmesi</a:t>
            </a:r>
            <a:r>
              <a:rPr lang="en-US" dirty="0"/>
              <a:t> </a:t>
            </a:r>
            <a:r>
              <a:rPr lang="en-US" dirty="0" err="1"/>
              <a:t>sonucu</a:t>
            </a:r>
            <a:r>
              <a:rPr lang="en-US" dirty="0"/>
              <a:t> </a:t>
            </a:r>
            <a:r>
              <a:rPr lang="en-US" dirty="0" err="1"/>
              <a:t>oluşur</a:t>
            </a:r>
            <a:r>
              <a:rPr lang="en-US" dirty="0"/>
              <a:t> (Lateral browlift)</a:t>
            </a:r>
          </a:p>
          <a:p>
            <a:r>
              <a:rPr lang="en-US" dirty="0" err="1"/>
              <a:t>EKaşların</a:t>
            </a:r>
            <a:r>
              <a:rPr lang="en-US" dirty="0"/>
              <a:t> lateral </a:t>
            </a:r>
            <a:r>
              <a:rPr lang="en-US" dirty="0" err="1"/>
              <a:t>sınırının</a:t>
            </a:r>
            <a:r>
              <a:rPr lang="en-US" dirty="0"/>
              <a:t> </a:t>
            </a:r>
            <a:r>
              <a:rPr lang="en-US" dirty="0" err="1"/>
              <a:t>lateraline</a:t>
            </a:r>
            <a:r>
              <a:rPr lang="en-US" dirty="0"/>
              <a:t> </a:t>
            </a:r>
            <a:r>
              <a:rPr lang="en-US" dirty="0" err="1"/>
              <a:t>enjeksiyon</a:t>
            </a:r>
            <a:r>
              <a:rPr lang="en-US" dirty="0"/>
              <a:t> </a:t>
            </a:r>
            <a:r>
              <a:rPr lang="en-US" dirty="0" err="1"/>
              <a:t>yapılmamalı</a:t>
            </a:r>
            <a:endParaRPr lang="en-US" dirty="0"/>
          </a:p>
          <a:p>
            <a:pPr marL="0" indent="0">
              <a:buNone/>
            </a:pPr>
            <a:endParaRPr lang="en-TR" dirty="0"/>
          </a:p>
        </p:txBody>
      </p:sp>
      <p:sp>
        <p:nvSpPr>
          <p:cNvPr id="4" name="TextBox 3">
            <a:extLst>
              <a:ext uri="{FF2B5EF4-FFF2-40B4-BE49-F238E27FC236}">
                <a16:creationId xmlns:a16="http://schemas.microsoft.com/office/drawing/2014/main" id="{496E78DA-E773-5AC1-4C49-53628B860F06}"/>
              </a:ext>
            </a:extLst>
          </p:cNvPr>
          <p:cNvSpPr txBox="1"/>
          <p:nvPr/>
        </p:nvSpPr>
        <p:spPr>
          <a:xfrm>
            <a:off x="6331382" y="5239264"/>
            <a:ext cx="4485843" cy="1200329"/>
          </a:xfrm>
          <a:prstGeom prst="rect">
            <a:avLst/>
          </a:prstGeom>
          <a:noFill/>
        </p:spPr>
        <p:txBody>
          <a:bodyPr wrap="none" rtlCol="0">
            <a:spAutoFit/>
          </a:bodyPr>
          <a:lstStyle/>
          <a:p>
            <a:r>
              <a:rPr lang="en-US" dirty="0" err="1"/>
              <a:t>OnabotulinumtoxinA</a:t>
            </a:r>
            <a:r>
              <a:rPr lang="en-US" dirty="0"/>
              <a:t> (BNTA- ONA)  10-20 BU</a:t>
            </a:r>
          </a:p>
          <a:p>
            <a:br>
              <a:rPr lang="en-US" dirty="0"/>
            </a:br>
            <a:r>
              <a:rPr lang="en-US" dirty="0" err="1"/>
              <a:t>AbobotulinumtoxinA</a:t>
            </a:r>
            <a:r>
              <a:rPr lang="en-US" dirty="0"/>
              <a:t> (BNTA-ABO)  30-60 DU</a:t>
            </a:r>
          </a:p>
          <a:p>
            <a:endParaRPr lang="en-TR" dirty="0"/>
          </a:p>
        </p:txBody>
      </p:sp>
      <p:pic>
        <p:nvPicPr>
          <p:cNvPr id="5" name="Picture 4" descr="Graphical user interface, application, Teams&#10;&#10;Description automatically generated">
            <a:extLst>
              <a:ext uri="{FF2B5EF4-FFF2-40B4-BE49-F238E27FC236}">
                <a16:creationId xmlns:a16="http://schemas.microsoft.com/office/drawing/2014/main" id="{E1412C3A-262F-7931-58BE-0C8C3426C5C5}"/>
              </a:ext>
            </a:extLst>
          </p:cNvPr>
          <p:cNvPicPr>
            <a:picLocks noChangeAspect="1"/>
          </p:cNvPicPr>
          <p:nvPr/>
        </p:nvPicPr>
        <p:blipFill rotWithShape="1">
          <a:blip r:embed="rId2"/>
          <a:srcRect l="20071" t="18358" r="22236"/>
          <a:stretch/>
        </p:blipFill>
        <p:spPr>
          <a:xfrm>
            <a:off x="6626087" y="74141"/>
            <a:ext cx="3896139" cy="5144119"/>
          </a:xfrm>
          <a:prstGeom prst="rect">
            <a:avLst/>
          </a:prstGeom>
        </p:spPr>
      </p:pic>
    </p:spTree>
    <p:extLst>
      <p:ext uri="{BB962C8B-B14F-4D97-AF65-F5344CB8AC3E}">
        <p14:creationId xmlns:p14="http://schemas.microsoft.com/office/powerpoint/2010/main" val="29839623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a:extLst>
              <a:ext uri="{FF2B5EF4-FFF2-40B4-BE49-F238E27FC236}">
                <a16:creationId xmlns:a16="http://schemas.microsoft.com/office/drawing/2014/main" id="{4A0E62F3-35ED-D941-878E-953239C8CEAF}"/>
              </a:ext>
            </a:extLst>
          </p:cNvPr>
          <p:cNvPicPr>
            <a:picLocks noGrp="1" noChangeAspect="1"/>
          </p:cNvPicPr>
          <p:nvPr>
            <p:ph idx="1"/>
          </p:nvPr>
        </p:nvPicPr>
        <p:blipFill>
          <a:blip r:embed="rId2"/>
          <a:stretch>
            <a:fillRect/>
          </a:stretch>
        </p:blipFill>
        <p:spPr>
          <a:xfrm>
            <a:off x="485454" y="508000"/>
            <a:ext cx="11081990" cy="6070600"/>
          </a:xfrm>
          <a:prstGeom prst="rect">
            <a:avLst/>
          </a:prstGeom>
        </p:spPr>
      </p:pic>
    </p:spTree>
    <p:extLst>
      <p:ext uri="{BB962C8B-B14F-4D97-AF65-F5344CB8AC3E}">
        <p14:creationId xmlns:p14="http://schemas.microsoft.com/office/powerpoint/2010/main" val="24093007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74D71-2CA5-E2D7-1AB5-33912D42AC44}"/>
              </a:ext>
            </a:extLst>
          </p:cNvPr>
          <p:cNvSpPr>
            <a:spLocks noGrp="1"/>
          </p:cNvSpPr>
          <p:nvPr>
            <p:ph type="title"/>
          </p:nvPr>
        </p:nvSpPr>
        <p:spPr>
          <a:xfrm>
            <a:off x="2618755" y="-313267"/>
            <a:ext cx="7207155" cy="1456267"/>
          </a:xfrm>
        </p:spPr>
        <p:txBody>
          <a:bodyPr/>
          <a:lstStyle/>
          <a:p>
            <a:pPr algn="ctr"/>
            <a:r>
              <a:rPr lang="en-TR" dirty="0"/>
              <a:t>Frontal bölgeler  </a:t>
            </a:r>
          </a:p>
        </p:txBody>
      </p:sp>
      <p:pic>
        <p:nvPicPr>
          <p:cNvPr id="5" name="Content Placeholder 4" descr="A picture containing person&#10;&#10;Description automatically generated">
            <a:extLst>
              <a:ext uri="{FF2B5EF4-FFF2-40B4-BE49-F238E27FC236}">
                <a16:creationId xmlns:a16="http://schemas.microsoft.com/office/drawing/2014/main" id="{0D390799-9211-7192-9997-5634B60DC029}"/>
              </a:ext>
            </a:extLst>
          </p:cNvPr>
          <p:cNvPicPr>
            <a:picLocks noGrp="1" noChangeAspect="1"/>
          </p:cNvPicPr>
          <p:nvPr>
            <p:ph idx="1"/>
          </p:nvPr>
        </p:nvPicPr>
        <p:blipFill>
          <a:blip r:embed="rId2"/>
          <a:stretch>
            <a:fillRect/>
          </a:stretch>
        </p:blipFill>
        <p:spPr>
          <a:xfrm>
            <a:off x="1716263" y="752873"/>
            <a:ext cx="8759473" cy="6123274"/>
          </a:xfrm>
        </p:spPr>
      </p:pic>
      <p:sp>
        <p:nvSpPr>
          <p:cNvPr id="3" name="Rounded Rectangle 2">
            <a:extLst>
              <a:ext uri="{FF2B5EF4-FFF2-40B4-BE49-F238E27FC236}">
                <a16:creationId xmlns:a16="http://schemas.microsoft.com/office/drawing/2014/main" id="{B1BD2BFA-788E-69C4-BE20-E32FFAFA69D7}"/>
              </a:ext>
            </a:extLst>
          </p:cNvPr>
          <p:cNvSpPr/>
          <p:nvPr/>
        </p:nvSpPr>
        <p:spPr>
          <a:xfrm>
            <a:off x="4588571" y="2049590"/>
            <a:ext cx="1562100" cy="838200"/>
          </a:xfrm>
          <a:prstGeom prst="roundRect">
            <a:avLst/>
          </a:prstGeom>
          <a:solidFill>
            <a:srgbClr val="00B050">
              <a:alpha val="50081"/>
            </a:srgb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dirty="0">
              <a:highlight>
                <a:srgbClr val="00FF00"/>
              </a:highlight>
            </a:endParaRPr>
          </a:p>
        </p:txBody>
      </p:sp>
      <p:sp>
        <p:nvSpPr>
          <p:cNvPr id="4" name="Rounded Rectangle 3">
            <a:extLst>
              <a:ext uri="{FF2B5EF4-FFF2-40B4-BE49-F238E27FC236}">
                <a16:creationId xmlns:a16="http://schemas.microsoft.com/office/drawing/2014/main" id="{FCC82D12-ABDD-236C-A98C-136A06ED81BA}"/>
              </a:ext>
            </a:extLst>
          </p:cNvPr>
          <p:cNvSpPr/>
          <p:nvPr/>
        </p:nvSpPr>
        <p:spPr>
          <a:xfrm>
            <a:off x="6222333" y="2049590"/>
            <a:ext cx="1562100" cy="838200"/>
          </a:xfrm>
          <a:prstGeom prst="roundRect">
            <a:avLst/>
          </a:prstGeom>
          <a:solidFill>
            <a:srgbClr val="00B050">
              <a:alpha val="50081"/>
            </a:srgb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dirty="0">
              <a:highlight>
                <a:srgbClr val="00FF00"/>
              </a:highlight>
            </a:endParaRPr>
          </a:p>
        </p:txBody>
      </p:sp>
      <p:sp>
        <p:nvSpPr>
          <p:cNvPr id="6" name="Rounded Rectangle 5">
            <a:extLst>
              <a:ext uri="{FF2B5EF4-FFF2-40B4-BE49-F238E27FC236}">
                <a16:creationId xmlns:a16="http://schemas.microsoft.com/office/drawing/2014/main" id="{C0C43D46-9B00-2B08-0EE6-A760E18BC67E}"/>
              </a:ext>
            </a:extLst>
          </p:cNvPr>
          <p:cNvSpPr/>
          <p:nvPr/>
        </p:nvSpPr>
        <p:spPr>
          <a:xfrm>
            <a:off x="4588571" y="2989010"/>
            <a:ext cx="1562100" cy="838200"/>
          </a:xfrm>
          <a:prstGeom prst="roundRect">
            <a:avLst/>
          </a:prstGeom>
          <a:solidFill>
            <a:srgbClr val="00B050">
              <a:alpha val="50081"/>
            </a:srgb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dirty="0">
              <a:highlight>
                <a:srgbClr val="00FF00"/>
              </a:highlight>
            </a:endParaRPr>
          </a:p>
        </p:txBody>
      </p:sp>
      <p:sp>
        <p:nvSpPr>
          <p:cNvPr id="7" name="Rounded Rectangle 6">
            <a:extLst>
              <a:ext uri="{FF2B5EF4-FFF2-40B4-BE49-F238E27FC236}">
                <a16:creationId xmlns:a16="http://schemas.microsoft.com/office/drawing/2014/main" id="{0BE2906B-6173-7289-8D15-F9D2AD68D1B6}"/>
              </a:ext>
            </a:extLst>
          </p:cNvPr>
          <p:cNvSpPr/>
          <p:nvPr/>
        </p:nvSpPr>
        <p:spPr>
          <a:xfrm>
            <a:off x="6222333" y="3009520"/>
            <a:ext cx="1562100" cy="838200"/>
          </a:xfrm>
          <a:prstGeom prst="roundRect">
            <a:avLst/>
          </a:prstGeom>
          <a:solidFill>
            <a:srgbClr val="00B050">
              <a:alpha val="50081"/>
            </a:srgb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dirty="0">
              <a:highlight>
                <a:srgbClr val="00FF00"/>
              </a:highlight>
            </a:endParaRPr>
          </a:p>
        </p:txBody>
      </p:sp>
      <p:sp>
        <p:nvSpPr>
          <p:cNvPr id="9" name="Rounded Rectangle 8">
            <a:extLst>
              <a:ext uri="{FF2B5EF4-FFF2-40B4-BE49-F238E27FC236}">
                <a16:creationId xmlns:a16="http://schemas.microsoft.com/office/drawing/2014/main" id="{7A513E4C-13EE-01D7-64CA-45C776C71A31}"/>
              </a:ext>
            </a:extLst>
          </p:cNvPr>
          <p:cNvSpPr/>
          <p:nvPr/>
        </p:nvSpPr>
        <p:spPr>
          <a:xfrm>
            <a:off x="6222333" y="1145255"/>
            <a:ext cx="1562100" cy="838200"/>
          </a:xfrm>
          <a:prstGeom prst="roundRect">
            <a:avLst/>
          </a:prstGeom>
          <a:solidFill>
            <a:srgbClr val="00B050">
              <a:alpha val="50081"/>
            </a:srgb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dirty="0">
              <a:highlight>
                <a:srgbClr val="00FF00"/>
              </a:highlight>
            </a:endParaRPr>
          </a:p>
        </p:txBody>
      </p:sp>
      <p:sp>
        <p:nvSpPr>
          <p:cNvPr id="10" name="Rounded Rectangle 9">
            <a:extLst>
              <a:ext uri="{FF2B5EF4-FFF2-40B4-BE49-F238E27FC236}">
                <a16:creationId xmlns:a16="http://schemas.microsoft.com/office/drawing/2014/main" id="{E1D8DF8A-07A4-AFDC-CB5E-34B8F828E2C5}"/>
              </a:ext>
            </a:extLst>
          </p:cNvPr>
          <p:cNvSpPr/>
          <p:nvPr/>
        </p:nvSpPr>
        <p:spPr>
          <a:xfrm>
            <a:off x="4588571" y="1143000"/>
            <a:ext cx="1562100" cy="838200"/>
          </a:xfrm>
          <a:prstGeom prst="roundRect">
            <a:avLst/>
          </a:prstGeom>
          <a:solidFill>
            <a:srgbClr val="00B050">
              <a:alpha val="50081"/>
            </a:srgb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dirty="0">
              <a:highlight>
                <a:srgbClr val="00FF00"/>
              </a:highlight>
            </a:endParaRPr>
          </a:p>
        </p:txBody>
      </p:sp>
      <p:sp>
        <p:nvSpPr>
          <p:cNvPr id="11" name="Rounded Rectangle 10">
            <a:extLst>
              <a:ext uri="{FF2B5EF4-FFF2-40B4-BE49-F238E27FC236}">
                <a16:creationId xmlns:a16="http://schemas.microsoft.com/office/drawing/2014/main" id="{3FA5C993-24DC-86A6-30F0-966F9FFDB444}"/>
              </a:ext>
            </a:extLst>
          </p:cNvPr>
          <p:cNvSpPr/>
          <p:nvPr/>
        </p:nvSpPr>
        <p:spPr>
          <a:xfrm>
            <a:off x="7996386" y="1134015"/>
            <a:ext cx="871327" cy="838200"/>
          </a:xfrm>
          <a:prstGeom prst="roundRect">
            <a:avLst/>
          </a:prstGeom>
          <a:solidFill>
            <a:srgbClr val="00B050">
              <a:alpha val="50081"/>
            </a:srgb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dirty="0">
              <a:highlight>
                <a:srgbClr val="00FF00"/>
              </a:highlight>
            </a:endParaRPr>
          </a:p>
        </p:txBody>
      </p:sp>
      <p:sp>
        <p:nvSpPr>
          <p:cNvPr id="12" name="Rounded Rectangle 11">
            <a:extLst>
              <a:ext uri="{FF2B5EF4-FFF2-40B4-BE49-F238E27FC236}">
                <a16:creationId xmlns:a16="http://schemas.microsoft.com/office/drawing/2014/main" id="{24237CF8-77C8-949A-CA9E-6561B6B06C4C}"/>
              </a:ext>
            </a:extLst>
          </p:cNvPr>
          <p:cNvSpPr/>
          <p:nvPr/>
        </p:nvSpPr>
        <p:spPr>
          <a:xfrm>
            <a:off x="3462661" y="1134015"/>
            <a:ext cx="871327" cy="838200"/>
          </a:xfrm>
          <a:prstGeom prst="roundRect">
            <a:avLst/>
          </a:prstGeom>
          <a:solidFill>
            <a:srgbClr val="00B050">
              <a:alpha val="50081"/>
            </a:srgb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dirty="0">
              <a:highlight>
                <a:srgbClr val="00FF00"/>
              </a:highlight>
            </a:endParaRPr>
          </a:p>
        </p:txBody>
      </p:sp>
      <p:sp>
        <p:nvSpPr>
          <p:cNvPr id="13" name="Rounded Rectangle 12">
            <a:extLst>
              <a:ext uri="{FF2B5EF4-FFF2-40B4-BE49-F238E27FC236}">
                <a16:creationId xmlns:a16="http://schemas.microsoft.com/office/drawing/2014/main" id="{C062E3CB-6BA8-E8C9-C798-EE64899A0F1A}"/>
              </a:ext>
            </a:extLst>
          </p:cNvPr>
          <p:cNvSpPr/>
          <p:nvPr/>
        </p:nvSpPr>
        <p:spPr>
          <a:xfrm>
            <a:off x="3331509" y="2049590"/>
            <a:ext cx="1133629" cy="838200"/>
          </a:xfrm>
          <a:prstGeom prst="roundRect">
            <a:avLst/>
          </a:prstGeom>
          <a:solidFill>
            <a:srgbClr val="FF0000">
              <a:alpha val="50081"/>
            </a:srgb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dirty="0">
              <a:highlight>
                <a:srgbClr val="00FF00"/>
              </a:highlight>
            </a:endParaRPr>
          </a:p>
        </p:txBody>
      </p:sp>
      <p:sp>
        <p:nvSpPr>
          <p:cNvPr id="14" name="Rounded Rectangle 13">
            <a:extLst>
              <a:ext uri="{FF2B5EF4-FFF2-40B4-BE49-F238E27FC236}">
                <a16:creationId xmlns:a16="http://schemas.microsoft.com/office/drawing/2014/main" id="{58B819B6-A63A-2D0C-7C29-D7FDDDCF3EC4}"/>
              </a:ext>
            </a:extLst>
          </p:cNvPr>
          <p:cNvSpPr/>
          <p:nvPr/>
        </p:nvSpPr>
        <p:spPr>
          <a:xfrm>
            <a:off x="3331508" y="2989010"/>
            <a:ext cx="1133629" cy="838200"/>
          </a:xfrm>
          <a:prstGeom prst="roundRect">
            <a:avLst/>
          </a:prstGeom>
          <a:solidFill>
            <a:srgbClr val="FF0000">
              <a:alpha val="50081"/>
            </a:srgb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dirty="0">
              <a:highlight>
                <a:srgbClr val="00FF00"/>
              </a:highlight>
            </a:endParaRPr>
          </a:p>
        </p:txBody>
      </p:sp>
      <p:sp>
        <p:nvSpPr>
          <p:cNvPr id="15" name="Rounded Rectangle 14">
            <a:extLst>
              <a:ext uri="{FF2B5EF4-FFF2-40B4-BE49-F238E27FC236}">
                <a16:creationId xmlns:a16="http://schemas.microsoft.com/office/drawing/2014/main" id="{F9BEC472-7B03-B6CD-5A64-F0282A798430}"/>
              </a:ext>
            </a:extLst>
          </p:cNvPr>
          <p:cNvSpPr/>
          <p:nvPr/>
        </p:nvSpPr>
        <p:spPr>
          <a:xfrm>
            <a:off x="7912648" y="2057201"/>
            <a:ext cx="1133629" cy="838200"/>
          </a:xfrm>
          <a:prstGeom prst="roundRect">
            <a:avLst/>
          </a:prstGeom>
          <a:solidFill>
            <a:srgbClr val="FF0000">
              <a:alpha val="50081"/>
            </a:srgb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dirty="0">
              <a:highlight>
                <a:srgbClr val="00FF00"/>
              </a:highlight>
            </a:endParaRPr>
          </a:p>
        </p:txBody>
      </p:sp>
      <p:sp>
        <p:nvSpPr>
          <p:cNvPr id="16" name="Rounded Rectangle 15">
            <a:extLst>
              <a:ext uri="{FF2B5EF4-FFF2-40B4-BE49-F238E27FC236}">
                <a16:creationId xmlns:a16="http://schemas.microsoft.com/office/drawing/2014/main" id="{D21E646B-8B40-47C8-19F4-8AA853A67C2C}"/>
              </a:ext>
            </a:extLst>
          </p:cNvPr>
          <p:cNvSpPr/>
          <p:nvPr/>
        </p:nvSpPr>
        <p:spPr>
          <a:xfrm>
            <a:off x="7907867" y="2980387"/>
            <a:ext cx="1133629" cy="838200"/>
          </a:xfrm>
          <a:prstGeom prst="roundRect">
            <a:avLst/>
          </a:prstGeom>
          <a:solidFill>
            <a:srgbClr val="FF0000">
              <a:alpha val="50081"/>
            </a:srgb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dirty="0">
              <a:highlight>
                <a:srgbClr val="00FF00"/>
              </a:highlight>
            </a:endParaRPr>
          </a:p>
        </p:txBody>
      </p:sp>
    </p:spTree>
    <p:extLst>
      <p:ext uri="{BB962C8B-B14F-4D97-AF65-F5344CB8AC3E}">
        <p14:creationId xmlns:p14="http://schemas.microsoft.com/office/powerpoint/2010/main" val="171120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ssolv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dissolv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dissolv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dissolv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1000" fill="hold"/>
                                        <p:tgtEl>
                                          <p:spTgt spid="13"/>
                                        </p:tgtEl>
                                        <p:attrNameLst>
                                          <p:attrName>ppt_w</p:attrName>
                                        </p:attrNameLst>
                                      </p:cBhvr>
                                      <p:tavLst>
                                        <p:tav tm="0">
                                          <p:val>
                                            <p:strVal val="#ppt_w*0.70"/>
                                          </p:val>
                                        </p:tav>
                                        <p:tav tm="100000">
                                          <p:val>
                                            <p:strVal val="#ppt_w"/>
                                          </p:val>
                                        </p:tav>
                                      </p:tavLst>
                                    </p:anim>
                                    <p:anim calcmode="lin" valueType="num">
                                      <p:cBhvr>
                                        <p:cTn id="43" dur="1000" fill="hold"/>
                                        <p:tgtEl>
                                          <p:spTgt spid="13"/>
                                        </p:tgtEl>
                                        <p:attrNameLst>
                                          <p:attrName>ppt_h</p:attrName>
                                        </p:attrNameLst>
                                      </p:cBhvr>
                                      <p:tavLst>
                                        <p:tav tm="0">
                                          <p:val>
                                            <p:strVal val="#ppt_h"/>
                                          </p:val>
                                        </p:tav>
                                        <p:tav tm="100000">
                                          <p:val>
                                            <p:strVal val="#ppt_h"/>
                                          </p:val>
                                        </p:tav>
                                      </p:tavLst>
                                    </p:anim>
                                    <p:animEffect transition="in" filter="fade">
                                      <p:cBhvr>
                                        <p:cTn id="44" dur="10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p:cTn id="49" dur="1000" fill="hold"/>
                                        <p:tgtEl>
                                          <p:spTgt spid="15"/>
                                        </p:tgtEl>
                                        <p:attrNameLst>
                                          <p:attrName>ppt_w</p:attrName>
                                        </p:attrNameLst>
                                      </p:cBhvr>
                                      <p:tavLst>
                                        <p:tav tm="0">
                                          <p:val>
                                            <p:strVal val="#ppt_w*0.70"/>
                                          </p:val>
                                        </p:tav>
                                        <p:tav tm="100000">
                                          <p:val>
                                            <p:strVal val="#ppt_w"/>
                                          </p:val>
                                        </p:tav>
                                      </p:tavLst>
                                    </p:anim>
                                    <p:anim calcmode="lin" valueType="num">
                                      <p:cBhvr>
                                        <p:cTn id="50" dur="1000" fill="hold"/>
                                        <p:tgtEl>
                                          <p:spTgt spid="15"/>
                                        </p:tgtEl>
                                        <p:attrNameLst>
                                          <p:attrName>ppt_h</p:attrName>
                                        </p:attrNameLst>
                                      </p:cBhvr>
                                      <p:tavLst>
                                        <p:tav tm="0">
                                          <p:val>
                                            <p:strVal val="#ppt_h"/>
                                          </p:val>
                                        </p:tav>
                                        <p:tav tm="100000">
                                          <p:val>
                                            <p:strVal val="#ppt_h"/>
                                          </p:val>
                                        </p:tav>
                                      </p:tavLst>
                                    </p:anim>
                                    <p:animEffect transition="in" filter="fade">
                                      <p:cBhvr>
                                        <p:cTn id="51" dur="1000"/>
                                        <p:tgtEl>
                                          <p:spTgt spid="15"/>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 calcmode="lin" valueType="num">
                                      <p:cBhvr>
                                        <p:cTn id="56" dur="1000" fill="hold"/>
                                        <p:tgtEl>
                                          <p:spTgt spid="14"/>
                                        </p:tgtEl>
                                        <p:attrNameLst>
                                          <p:attrName>ppt_w</p:attrName>
                                        </p:attrNameLst>
                                      </p:cBhvr>
                                      <p:tavLst>
                                        <p:tav tm="0">
                                          <p:val>
                                            <p:strVal val="#ppt_w*0.70"/>
                                          </p:val>
                                        </p:tav>
                                        <p:tav tm="100000">
                                          <p:val>
                                            <p:strVal val="#ppt_w"/>
                                          </p:val>
                                        </p:tav>
                                      </p:tavLst>
                                    </p:anim>
                                    <p:anim calcmode="lin" valueType="num">
                                      <p:cBhvr>
                                        <p:cTn id="57" dur="1000" fill="hold"/>
                                        <p:tgtEl>
                                          <p:spTgt spid="14"/>
                                        </p:tgtEl>
                                        <p:attrNameLst>
                                          <p:attrName>ppt_h</p:attrName>
                                        </p:attrNameLst>
                                      </p:cBhvr>
                                      <p:tavLst>
                                        <p:tav tm="0">
                                          <p:val>
                                            <p:strVal val="#ppt_h"/>
                                          </p:val>
                                        </p:tav>
                                        <p:tav tm="100000">
                                          <p:val>
                                            <p:strVal val="#ppt_h"/>
                                          </p:val>
                                        </p:tav>
                                      </p:tavLst>
                                    </p:anim>
                                    <p:animEffect transition="in" filter="fade">
                                      <p:cBhvr>
                                        <p:cTn id="58" dur="1000"/>
                                        <p:tgtEl>
                                          <p:spTgt spid="14"/>
                                        </p:tgtEl>
                                      </p:cBhvr>
                                    </p:animEffect>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anim calcmode="lin" valueType="num">
                                      <p:cBhvr>
                                        <p:cTn id="63" dur="1000" fill="hold"/>
                                        <p:tgtEl>
                                          <p:spTgt spid="16"/>
                                        </p:tgtEl>
                                        <p:attrNameLst>
                                          <p:attrName>ppt_w</p:attrName>
                                        </p:attrNameLst>
                                      </p:cBhvr>
                                      <p:tavLst>
                                        <p:tav tm="0">
                                          <p:val>
                                            <p:strVal val="#ppt_w*0.70"/>
                                          </p:val>
                                        </p:tav>
                                        <p:tav tm="100000">
                                          <p:val>
                                            <p:strVal val="#ppt_w"/>
                                          </p:val>
                                        </p:tav>
                                      </p:tavLst>
                                    </p:anim>
                                    <p:anim calcmode="lin" valueType="num">
                                      <p:cBhvr>
                                        <p:cTn id="64" dur="1000" fill="hold"/>
                                        <p:tgtEl>
                                          <p:spTgt spid="16"/>
                                        </p:tgtEl>
                                        <p:attrNameLst>
                                          <p:attrName>ppt_h</p:attrName>
                                        </p:attrNameLst>
                                      </p:cBhvr>
                                      <p:tavLst>
                                        <p:tav tm="0">
                                          <p:val>
                                            <p:strVal val="#ppt_h"/>
                                          </p:val>
                                        </p:tav>
                                        <p:tav tm="100000">
                                          <p:val>
                                            <p:strVal val="#ppt_h"/>
                                          </p:val>
                                        </p:tav>
                                      </p:tavLst>
                                    </p:anim>
                                    <p:animEffect transition="in" filter="fade">
                                      <p:cBhvr>
                                        <p:cTn id="65"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1986372" y="0"/>
            <a:ext cx="8219256" cy="1927123"/>
          </a:xfrm>
        </p:spPr>
        <p:txBody>
          <a:bodyPr/>
          <a:lstStyle/>
          <a:p>
            <a:pPr algn="ctr"/>
            <a:r>
              <a:rPr lang="tr-TR" dirty="0"/>
              <a:t>Ütülenmiş alın ve inik kaş</a:t>
            </a:r>
            <a:br>
              <a:rPr lang="tr-TR" dirty="0"/>
            </a:br>
            <a:r>
              <a:rPr lang="tr-TR" sz="2400" cap="none" dirty="0"/>
              <a:t>Alnın ütülenmiş, hareketsiz ve kaşların biraz alçaltıldığı zaman ortaya çıkar. Hasta enjeksiyondan sonraki ilk birkaç hafta boyunca alnında oturuyormuş gibi hisseder</a:t>
            </a:r>
            <a:endParaRPr lang="tr-TR" dirty="0"/>
          </a:p>
        </p:txBody>
      </p:sp>
      <p:pic>
        <p:nvPicPr>
          <p:cNvPr id="5"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4705" t="2016" r="6534" b="3251"/>
          <a:stretch/>
        </p:blipFill>
        <p:spPr bwMode="auto">
          <a:xfrm rot="16200000">
            <a:off x="4302755" y="-1680173"/>
            <a:ext cx="3583858" cy="12194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36310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776258" y="-323804"/>
            <a:ext cx="10131425" cy="1456267"/>
          </a:xfrm>
        </p:spPr>
        <p:txBody>
          <a:bodyPr>
            <a:normAutofit/>
          </a:bodyPr>
          <a:lstStyle/>
          <a:p>
            <a:pPr algn="ctr"/>
            <a:r>
              <a:rPr lang="tr-TR" dirty="0"/>
              <a:t>Göz kapağı düşüklüğü ve inik Kaş</a:t>
            </a:r>
          </a:p>
        </p:txBody>
      </p:sp>
      <p:pic>
        <p:nvPicPr>
          <p:cNvPr id="5"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t="3794" b="8062"/>
          <a:stretch/>
        </p:blipFill>
        <p:spPr bwMode="auto">
          <a:xfrm rot="16200000">
            <a:off x="2959145" y="2029994"/>
            <a:ext cx="5836175" cy="3819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93538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1981200" y="-142567"/>
            <a:ext cx="8229600" cy="2628528"/>
          </a:xfrm>
        </p:spPr>
        <p:txBody>
          <a:bodyPr>
            <a:normAutofit fontScale="90000"/>
          </a:bodyPr>
          <a:lstStyle/>
          <a:p>
            <a:pPr algn="ctr"/>
            <a:r>
              <a:rPr lang="tr-TR" dirty="0"/>
              <a:t>Meraklı Kaş</a:t>
            </a:r>
            <a:br>
              <a:rPr lang="tr-TR" dirty="0"/>
            </a:br>
            <a:r>
              <a:rPr lang="tr-TR" sz="2400" cap="none" dirty="0"/>
              <a:t>Bir kaş diğerinden daha fazla kemerli olduğunda veya toksin eşit olmayan bir şekilde uygulandığında ya da kişinin doğal asimetrisi dikkate alınmadığı durumlarda ortaya çıkar. Yüksek olan taraf </a:t>
            </a:r>
            <a:r>
              <a:rPr lang="tr-TR" sz="2400" cap="none" dirty="0" err="1"/>
              <a:t>botulinum</a:t>
            </a:r>
            <a:r>
              <a:rPr lang="tr-TR" sz="2400" cap="none" dirty="0"/>
              <a:t> toksin enjeksiyonu ile düzeltilebilir</a:t>
            </a:r>
            <a:br>
              <a:rPr lang="tr-TR" sz="2400" cap="none" dirty="0"/>
            </a:br>
            <a:endParaRPr lang="tr-TR" dirty="0"/>
          </a:p>
        </p:txBody>
      </p:sp>
      <p:pic>
        <p:nvPicPr>
          <p:cNvPr id="5"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3410139" y="1584118"/>
            <a:ext cx="4892569" cy="565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02907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FF932-8FA0-8FF0-675F-014DECCFA4EE}"/>
              </a:ext>
            </a:extLst>
          </p:cNvPr>
          <p:cNvSpPr>
            <a:spLocks noGrp="1"/>
          </p:cNvSpPr>
          <p:nvPr>
            <p:ph type="title"/>
          </p:nvPr>
        </p:nvSpPr>
        <p:spPr/>
        <p:txBody>
          <a:bodyPr/>
          <a:lstStyle/>
          <a:p>
            <a:endParaRPr lang="en-TR"/>
          </a:p>
        </p:txBody>
      </p:sp>
      <p:pic>
        <p:nvPicPr>
          <p:cNvPr id="5" name="Content Placeholder 4">
            <a:extLst>
              <a:ext uri="{FF2B5EF4-FFF2-40B4-BE49-F238E27FC236}">
                <a16:creationId xmlns:a16="http://schemas.microsoft.com/office/drawing/2014/main" id="{5A7771A6-AD6A-E198-DC9B-7BE0392155A0}"/>
              </a:ext>
            </a:extLst>
          </p:cNvPr>
          <p:cNvPicPr>
            <a:picLocks noGrp="1" noChangeAspect="1"/>
          </p:cNvPicPr>
          <p:nvPr>
            <p:ph idx="1"/>
          </p:nvPr>
        </p:nvPicPr>
        <p:blipFill>
          <a:blip r:embed="rId2"/>
          <a:stretch>
            <a:fillRect/>
          </a:stretch>
        </p:blipFill>
        <p:spPr>
          <a:xfrm>
            <a:off x="1117600" y="193666"/>
            <a:ext cx="9410700" cy="6658108"/>
          </a:xfrm>
        </p:spPr>
      </p:pic>
    </p:spTree>
    <p:extLst>
      <p:ext uri="{BB962C8B-B14F-4D97-AF65-F5344CB8AC3E}">
        <p14:creationId xmlns:p14="http://schemas.microsoft.com/office/powerpoint/2010/main" val="8215135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0E355-FE65-85BB-7C80-5E71F001A6A3}"/>
              </a:ext>
            </a:extLst>
          </p:cNvPr>
          <p:cNvSpPr>
            <a:spLocks noGrp="1"/>
          </p:cNvSpPr>
          <p:nvPr>
            <p:ph type="title"/>
          </p:nvPr>
        </p:nvSpPr>
        <p:spPr/>
        <p:txBody>
          <a:bodyPr>
            <a:normAutofit fontScale="90000"/>
          </a:bodyPr>
          <a:lstStyle/>
          <a:p>
            <a:r>
              <a:rPr lang="en-US" dirty="0"/>
              <a:t>KAZ AYAKLARI GÜLME ÇİZGİLERİ</a:t>
            </a:r>
            <a:br>
              <a:rPr lang="en-US" dirty="0"/>
            </a:br>
            <a:br>
              <a:rPr lang="en-US" dirty="0"/>
            </a:br>
            <a:endParaRPr lang="en-TR" dirty="0"/>
          </a:p>
        </p:txBody>
      </p:sp>
      <p:sp>
        <p:nvSpPr>
          <p:cNvPr id="3" name="Content Placeholder 2">
            <a:extLst>
              <a:ext uri="{FF2B5EF4-FFF2-40B4-BE49-F238E27FC236}">
                <a16:creationId xmlns:a16="http://schemas.microsoft.com/office/drawing/2014/main" id="{DDC7841C-6FAA-2F39-773C-AD76B157C6EC}"/>
              </a:ext>
            </a:extLst>
          </p:cNvPr>
          <p:cNvSpPr>
            <a:spLocks noGrp="1"/>
          </p:cNvSpPr>
          <p:nvPr>
            <p:ph idx="1"/>
          </p:nvPr>
        </p:nvSpPr>
        <p:spPr>
          <a:xfrm>
            <a:off x="685800" y="1290595"/>
            <a:ext cx="10131425" cy="4629436"/>
          </a:xfrm>
        </p:spPr>
        <p:txBody>
          <a:bodyPr>
            <a:normAutofit/>
          </a:bodyPr>
          <a:lstStyle/>
          <a:p>
            <a:endParaRPr lang="en-US" sz="2000" dirty="0"/>
          </a:p>
          <a:p>
            <a:r>
              <a:rPr lang="en-US" sz="2000" dirty="0" err="1"/>
              <a:t>M.orbicularis</a:t>
            </a:r>
            <a:r>
              <a:rPr lang="en-US" sz="2000" dirty="0"/>
              <a:t> oculi</a:t>
            </a:r>
          </a:p>
          <a:p>
            <a:pPr lvl="1"/>
            <a:r>
              <a:rPr lang="en-US" sz="1800" dirty="0"/>
              <a:t>Orbital</a:t>
            </a:r>
          </a:p>
          <a:p>
            <a:pPr lvl="1"/>
            <a:r>
              <a:rPr lang="en-US" sz="1800" dirty="0"/>
              <a:t>Palpebral (</a:t>
            </a:r>
            <a:r>
              <a:rPr lang="en-US" sz="1800" dirty="0" err="1"/>
              <a:t>preseptal</a:t>
            </a:r>
            <a:r>
              <a:rPr lang="en-US" sz="1800" dirty="0"/>
              <a:t>, pretarsal)</a:t>
            </a:r>
          </a:p>
          <a:p>
            <a:r>
              <a:rPr lang="en-US" sz="2000" dirty="0"/>
              <a:t>Orbital </a:t>
            </a:r>
            <a:r>
              <a:rPr lang="en-US" sz="2000" dirty="0" err="1"/>
              <a:t>kısım</a:t>
            </a:r>
            <a:r>
              <a:rPr lang="en-US" sz="2000" dirty="0"/>
              <a:t> lateral </a:t>
            </a:r>
            <a:r>
              <a:rPr lang="en-US" sz="2000" dirty="0" err="1"/>
              <a:t>kantustan</a:t>
            </a:r>
            <a:r>
              <a:rPr lang="en-US" sz="2000" dirty="0"/>
              <a:t> </a:t>
            </a:r>
            <a:r>
              <a:rPr lang="en-US" sz="2000" dirty="0" err="1"/>
              <a:t>radyal</a:t>
            </a:r>
            <a:r>
              <a:rPr lang="en-US" sz="2000" dirty="0"/>
              <a:t> </a:t>
            </a:r>
            <a:r>
              <a:rPr lang="en-US" sz="2000" dirty="0" err="1"/>
              <a:t>şekilde</a:t>
            </a:r>
            <a:r>
              <a:rPr lang="en-US" sz="2000" dirty="0"/>
              <a:t> </a:t>
            </a:r>
            <a:r>
              <a:rPr lang="en-US" sz="2000" dirty="0" err="1"/>
              <a:t>yayılan</a:t>
            </a:r>
            <a:r>
              <a:rPr lang="en-US" sz="2000" dirty="0"/>
              <a:t> </a:t>
            </a:r>
            <a:r>
              <a:rPr lang="en-US" sz="2000" dirty="0" err="1"/>
              <a:t>çizgilerden</a:t>
            </a:r>
            <a:r>
              <a:rPr lang="en-US" sz="2000" dirty="0"/>
              <a:t> </a:t>
            </a:r>
            <a:r>
              <a:rPr lang="en-US" sz="2000" dirty="0" err="1"/>
              <a:t>sorumludur</a:t>
            </a:r>
            <a:endParaRPr lang="en-US" sz="2000" dirty="0"/>
          </a:p>
          <a:p>
            <a:r>
              <a:rPr lang="en-US" sz="2000" dirty="0" err="1"/>
              <a:t>Aşağı</a:t>
            </a:r>
            <a:r>
              <a:rPr lang="en-US" sz="2000" dirty="0"/>
              <a:t> </a:t>
            </a:r>
            <a:r>
              <a:rPr lang="en-US" sz="2000" dirty="0" err="1"/>
              <a:t>yapılırsa</a:t>
            </a:r>
            <a:r>
              <a:rPr lang="en-US" sz="2000" dirty="0"/>
              <a:t> </a:t>
            </a:r>
            <a:r>
              <a:rPr lang="en-US" sz="2000" dirty="0" err="1"/>
              <a:t>m.zygomaticus</a:t>
            </a:r>
            <a:r>
              <a:rPr lang="en-US" sz="2000" dirty="0"/>
              <a:t> </a:t>
            </a:r>
            <a:r>
              <a:rPr lang="en-US" sz="2000" dirty="0" err="1"/>
              <a:t>majör</a:t>
            </a:r>
            <a:r>
              <a:rPr lang="en-US" sz="2000" dirty="0"/>
              <a:t>  </a:t>
            </a:r>
            <a:r>
              <a:rPr lang="en-US" sz="2000" dirty="0" err="1"/>
              <a:t>etkilenir</a:t>
            </a:r>
            <a:r>
              <a:rPr lang="en-US" sz="2000" dirty="0"/>
              <a:t>, </a:t>
            </a:r>
            <a:r>
              <a:rPr lang="en-US" sz="2000" dirty="0" err="1"/>
              <a:t>üst</a:t>
            </a:r>
            <a:r>
              <a:rPr lang="en-US" sz="2000" dirty="0"/>
              <a:t> </a:t>
            </a:r>
            <a:r>
              <a:rPr lang="en-US" sz="2000" dirty="0" err="1"/>
              <a:t>dudak</a:t>
            </a:r>
            <a:r>
              <a:rPr lang="en-US" sz="2000" dirty="0"/>
              <a:t> </a:t>
            </a:r>
            <a:r>
              <a:rPr lang="en-US" sz="2000" dirty="0" err="1"/>
              <a:t>düşüklüğü</a:t>
            </a:r>
            <a:r>
              <a:rPr lang="en-US" sz="2000" dirty="0"/>
              <a:t>, </a:t>
            </a:r>
            <a:r>
              <a:rPr lang="en-US" sz="2000" dirty="0" err="1"/>
              <a:t>asimetrik</a:t>
            </a:r>
            <a:r>
              <a:rPr lang="en-US" sz="2000" dirty="0"/>
              <a:t> </a:t>
            </a:r>
            <a:r>
              <a:rPr lang="en-US" sz="2000" dirty="0" err="1"/>
              <a:t>gülümseme</a:t>
            </a:r>
            <a:endParaRPr lang="en-US" sz="2000" dirty="0"/>
          </a:p>
          <a:p>
            <a:r>
              <a:rPr lang="en-US" sz="2000" dirty="0" err="1"/>
              <a:t>Enjeksiyon</a:t>
            </a:r>
            <a:r>
              <a:rPr lang="en-US" sz="2000" dirty="0"/>
              <a:t> </a:t>
            </a:r>
            <a:r>
              <a:rPr lang="en-US" sz="2000" dirty="0" err="1"/>
              <a:t>yüzeyel</a:t>
            </a:r>
            <a:r>
              <a:rPr lang="en-US" sz="2000" dirty="0"/>
              <a:t> </a:t>
            </a:r>
            <a:r>
              <a:rPr lang="en-US" sz="2000" dirty="0" err="1"/>
              <a:t>yapılmalıdır</a:t>
            </a:r>
            <a:r>
              <a:rPr lang="en-US" sz="2000" dirty="0"/>
              <a:t> (</a:t>
            </a:r>
            <a:r>
              <a:rPr lang="en-US" sz="2000" dirty="0" err="1"/>
              <a:t>mikroenjeksiyon</a:t>
            </a:r>
            <a:r>
              <a:rPr lang="en-US" sz="2000" dirty="0"/>
              <a:t>)</a:t>
            </a:r>
          </a:p>
          <a:p>
            <a:r>
              <a:rPr lang="en-US" sz="2000" dirty="0"/>
              <a:t>BNT-A </a:t>
            </a:r>
            <a:r>
              <a:rPr lang="en-US" sz="2000" dirty="0" err="1"/>
              <a:t>statik</a:t>
            </a:r>
            <a:r>
              <a:rPr lang="en-US" sz="2000" dirty="0"/>
              <a:t> </a:t>
            </a:r>
            <a:r>
              <a:rPr lang="en-US" sz="2000" dirty="0" err="1"/>
              <a:t>çizgilere</a:t>
            </a:r>
            <a:r>
              <a:rPr lang="en-US" sz="2000" dirty="0"/>
              <a:t> </a:t>
            </a:r>
            <a:r>
              <a:rPr lang="en-US" sz="2000" dirty="0" err="1"/>
              <a:t>etkisiz</a:t>
            </a:r>
            <a:endParaRPr lang="en-US" sz="2000" dirty="0"/>
          </a:p>
          <a:p>
            <a:r>
              <a:rPr lang="en-US" sz="2000" dirty="0" err="1"/>
              <a:t>Lateraral</a:t>
            </a:r>
            <a:r>
              <a:rPr lang="en-US" sz="2000" dirty="0"/>
              <a:t> orbital </a:t>
            </a:r>
            <a:r>
              <a:rPr lang="en-US" sz="2000" dirty="0" err="1"/>
              <a:t>rimin</a:t>
            </a:r>
            <a:r>
              <a:rPr lang="en-US" sz="2000" dirty="0"/>
              <a:t> 1cm den </a:t>
            </a:r>
            <a:r>
              <a:rPr lang="en-US" sz="2000" dirty="0" err="1"/>
              <a:t>yakınına</a:t>
            </a:r>
            <a:r>
              <a:rPr lang="en-US" sz="2000" dirty="0"/>
              <a:t> </a:t>
            </a:r>
            <a:r>
              <a:rPr lang="en-US" sz="2000" dirty="0" err="1"/>
              <a:t>enjeksiyon</a:t>
            </a:r>
            <a:r>
              <a:rPr lang="en-US" sz="2000" dirty="0"/>
              <a:t> </a:t>
            </a:r>
            <a:r>
              <a:rPr lang="en-US" sz="2000" dirty="0" err="1"/>
              <a:t>yapılmamalı</a:t>
            </a:r>
            <a:endParaRPr lang="en-US" sz="2000" dirty="0"/>
          </a:p>
          <a:p>
            <a:pPr marL="0" indent="0">
              <a:buNone/>
            </a:pPr>
            <a:endParaRPr lang="en-US" sz="2000" dirty="0"/>
          </a:p>
        </p:txBody>
      </p:sp>
      <p:sp>
        <p:nvSpPr>
          <p:cNvPr id="4" name="TextBox 3">
            <a:extLst>
              <a:ext uri="{FF2B5EF4-FFF2-40B4-BE49-F238E27FC236}">
                <a16:creationId xmlns:a16="http://schemas.microsoft.com/office/drawing/2014/main" id="{2FFD6039-A994-DBF2-D379-13BD2249C097}"/>
              </a:ext>
            </a:extLst>
          </p:cNvPr>
          <p:cNvSpPr txBox="1"/>
          <p:nvPr/>
        </p:nvSpPr>
        <p:spPr>
          <a:xfrm>
            <a:off x="7523671" y="5648235"/>
            <a:ext cx="4296689" cy="1200329"/>
          </a:xfrm>
          <a:prstGeom prst="rect">
            <a:avLst/>
          </a:prstGeom>
          <a:noFill/>
        </p:spPr>
        <p:txBody>
          <a:bodyPr wrap="none" rtlCol="0">
            <a:spAutoFit/>
          </a:bodyPr>
          <a:lstStyle/>
          <a:p>
            <a:r>
              <a:rPr lang="en-US" dirty="0" err="1"/>
              <a:t>OnabotulinumtoxinA</a:t>
            </a:r>
            <a:r>
              <a:rPr lang="en-US" dirty="0"/>
              <a:t> (BNTA- ONA)  8-20 BU</a:t>
            </a:r>
          </a:p>
          <a:p>
            <a:br>
              <a:rPr lang="en-US" dirty="0"/>
            </a:br>
            <a:r>
              <a:rPr lang="en-US" dirty="0" err="1"/>
              <a:t>AbobotulinumtoxinA</a:t>
            </a:r>
            <a:r>
              <a:rPr lang="en-US" dirty="0"/>
              <a:t> (BNTA-ABO)  20-60 DU</a:t>
            </a:r>
          </a:p>
          <a:p>
            <a:endParaRPr lang="en-TR" dirty="0"/>
          </a:p>
        </p:txBody>
      </p:sp>
      <p:pic>
        <p:nvPicPr>
          <p:cNvPr id="8" name="Picture 7" descr="Diagram&#10;&#10;Description automatically generated">
            <a:extLst>
              <a:ext uri="{FF2B5EF4-FFF2-40B4-BE49-F238E27FC236}">
                <a16:creationId xmlns:a16="http://schemas.microsoft.com/office/drawing/2014/main" id="{9BF39121-ACFF-88F4-0284-AE869868E4BA}"/>
              </a:ext>
            </a:extLst>
          </p:cNvPr>
          <p:cNvPicPr>
            <a:picLocks noChangeAspect="1"/>
          </p:cNvPicPr>
          <p:nvPr/>
        </p:nvPicPr>
        <p:blipFill>
          <a:blip r:embed="rId2"/>
          <a:stretch>
            <a:fillRect/>
          </a:stretch>
        </p:blipFill>
        <p:spPr>
          <a:xfrm>
            <a:off x="7815763" y="9436"/>
            <a:ext cx="4004597" cy="3141728"/>
          </a:xfrm>
          <a:prstGeom prst="rect">
            <a:avLst/>
          </a:prstGeom>
        </p:spPr>
      </p:pic>
    </p:spTree>
    <p:extLst>
      <p:ext uri="{BB962C8B-B14F-4D97-AF65-F5344CB8AC3E}">
        <p14:creationId xmlns:p14="http://schemas.microsoft.com/office/powerpoint/2010/main" val="32634724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67F112E-3AE7-7D41-3478-BF2A6845E209}"/>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39FEE3BF-B9F9-0BD4-67EA-C6B0CE336F1C}"/>
              </a:ext>
            </a:extLst>
          </p:cNvPr>
          <p:cNvSpPr>
            <a:spLocks noGrp="1"/>
          </p:cNvSpPr>
          <p:nvPr>
            <p:ph idx="1"/>
          </p:nvPr>
        </p:nvSpPr>
        <p:spPr/>
        <p:txBody>
          <a:bodyPr/>
          <a:lstStyle/>
          <a:p>
            <a:endParaRPr lang="tr-TR"/>
          </a:p>
        </p:txBody>
      </p:sp>
      <p:pic>
        <p:nvPicPr>
          <p:cNvPr id="4" name="Resim 3">
            <a:extLst>
              <a:ext uri="{FF2B5EF4-FFF2-40B4-BE49-F238E27FC236}">
                <a16:creationId xmlns:a16="http://schemas.microsoft.com/office/drawing/2014/main" id="{C4352D3A-9AF1-AC98-CD46-89610EC5E3EE}"/>
              </a:ext>
            </a:extLst>
          </p:cNvPr>
          <p:cNvPicPr>
            <a:picLocks noChangeAspect="1"/>
          </p:cNvPicPr>
          <p:nvPr/>
        </p:nvPicPr>
        <p:blipFill>
          <a:blip r:embed="rId2"/>
          <a:stretch>
            <a:fillRect/>
          </a:stretch>
        </p:blipFill>
        <p:spPr>
          <a:xfrm>
            <a:off x="838200" y="356247"/>
            <a:ext cx="10515600" cy="5811838"/>
          </a:xfrm>
          <a:prstGeom prst="rect">
            <a:avLst/>
          </a:prstGeom>
        </p:spPr>
      </p:pic>
    </p:spTree>
    <p:extLst>
      <p:ext uri="{BB962C8B-B14F-4D97-AF65-F5344CB8AC3E}">
        <p14:creationId xmlns:p14="http://schemas.microsoft.com/office/powerpoint/2010/main" val="15462645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6851B-5D5B-CCE7-38E0-639C0069A271}"/>
              </a:ext>
            </a:extLst>
          </p:cNvPr>
          <p:cNvSpPr>
            <a:spLocks noGrp="1"/>
          </p:cNvSpPr>
          <p:nvPr>
            <p:ph type="title"/>
          </p:nvPr>
        </p:nvSpPr>
        <p:spPr/>
        <p:txBody>
          <a:bodyPr/>
          <a:lstStyle/>
          <a:p>
            <a:endParaRPr lang="en-TR"/>
          </a:p>
        </p:txBody>
      </p:sp>
      <p:pic>
        <p:nvPicPr>
          <p:cNvPr id="5" name="Content Placeholder 4">
            <a:extLst>
              <a:ext uri="{FF2B5EF4-FFF2-40B4-BE49-F238E27FC236}">
                <a16:creationId xmlns:a16="http://schemas.microsoft.com/office/drawing/2014/main" id="{0DD08DC8-F45B-025F-87B5-648B1AB1B612}"/>
              </a:ext>
            </a:extLst>
          </p:cNvPr>
          <p:cNvPicPr>
            <a:picLocks noGrp="1" noChangeAspect="1"/>
          </p:cNvPicPr>
          <p:nvPr>
            <p:ph idx="1"/>
          </p:nvPr>
        </p:nvPicPr>
        <p:blipFill>
          <a:blip r:embed="rId2"/>
          <a:stretch>
            <a:fillRect/>
          </a:stretch>
        </p:blipFill>
        <p:spPr>
          <a:xfrm>
            <a:off x="3191069" y="169113"/>
            <a:ext cx="6064898" cy="6571627"/>
          </a:xfrm>
        </p:spPr>
      </p:pic>
    </p:spTree>
    <p:extLst>
      <p:ext uri="{BB962C8B-B14F-4D97-AF65-F5344CB8AC3E}">
        <p14:creationId xmlns:p14="http://schemas.microsoft.com/office/powerpoint/2010/main" val="4956261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76D69-3E43-DF2E-7E32-9E3512D0D4B8}"/>
              </a:ext>
            </a:extLst>
          </p:cNvPr>
          <p:cNvSpPr>
            <a:spLocks noGrp="1"/>
          </p:cNvSpPr>
          <p:nvPr>
            <p:ph type="title"/>
          </p:nvPr>
        </p:nvSpPr>
        <p:spPr/>
        <p:txBody>
          <a:bodyPr/>
          <a:lstStyle/>
          <a:p>
            <a:endParaRPr lang="en-TR"/>
          </a:p>
        </p:txBody>
      </p:sp>
      <p:sp>
        <p:nvSpPr>
          <p:cNvPr id="3" name="Content Placeholder 2">
            <a:extLst>
              <a:ext uri="{FF2B5EF4-FFF2-40B4-BE49-F238E27FC236}">
                <a16:creationId xmlns:a16="http://schemas.microsoft.com/office/drawing/2014/main" id="{B19AFA7D-A659-CCA7-002E-878E0D6DE54C}"/>
              </a:ext>
            </a:extLst>
          </p:cNvPr>
          <p:cNvSpPr>
            <a:spLocks noGrp="1"/>
          </p:cNvSpPr>
          <p:nvPr>
            <p:ph idx="1"/>
          </p:nvPr>
        </p:nvSpPr>
        <p:spPr/>
        <p:txBody>
          <a:bodyPr/>
          <a:lstStyle/>
          <a:p>
            <a:endParaRPr lang="en-TR"/>
          </a:p>
        </p:txBody>
      </p:sp>
      <p:pic>
        <p:nvPicPr>
          <p:cNvPr id="4" name="İçerik Yer Tutucusu 3">
            <a:extLst>
              <a:ext uri="{FF2B5EF4-FFF2-40B4-BE49-F238E27FC236}">
                <a16:creationId xmlns:a16="http://schemas.microsoft.com/office/drawing/2014/main" id="{972AD9E4-1A22-B47F-02C1-4718DD064EC9}"/>
              </a:ext>
            </a:extLst>
          </p:cNvPr>
          <p:cNvPicPr>
            <a:picLocks noChangeAspect="1"/>
          </p:cNvPicPr>
          <p:nvPr/>
        </p:nvPicPr>
        <p:blipFill>
          <a:blip r:embed="rId2"/>
          <a:stretch>
            <a:fillRect/>
          </a:stretch>
        </p:blipFill>
        <p:spPr>
          <a:xfrm>
            <a:off x="685801" y="609600"/>
            <a:ext cx="11121735" cy="5791200"/>
          </a:xfrm>
          <a:prstGeom prst="rect">
            <a:avLst/>
          </a:prstGeom>
        </p:spPr>
      </p:pic>
    </p:spTree>
    <p:extLst>
      <p:ext uri="{BB962C8B-B14F-4D97-AF65-F5344CB8AC3E}">
        <p14:creationId xmlns:p14="http://schemas.microsoft.com/office/powerpoint/2010/main" val="28810450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79214-F410-DB98-93F6-A41C8ED9186C}"/>
              </a:ext>
            </a:extLst>
          </p:cNvPr>
          <p:cNvSpPr>
            <a:spLocks noGrp="1"/>
          </p:cNvSpPr>
          <p:nvPr>
            <p:ph type="title"/>
          </p:nvPr>
        </p:nvSpPr>
        <p:spPr/>
        <p:txBody>
          <a:bodyPr/>
          <a:lstStyle/>
          <a:p>
            <a:endParaRPr lang="en-TR"/>
          </a:p>
        </p:txBody>
      </p:sp>
      <p:pic>
        <p:nvPicPr>
          <p:cNvPr id="7" name="Picture 6">
            <a:extLst>
              <a:ext uri="{FF2B5EF4-FFF2-40B4-BE49-F238E27FC236}">
                <a16:creationId xmlns:a16="http://schemas.microsoft.com/office/drawing/2014/main" id="{710AB117-C06B-C3AC-DF37-E154D58699A3}"/>
              </a:ext>
            </a:extLst>
          </p:cNvPr>
          <p:cNvPicPr>
            <a:picLocks noChangeAspect="1"/>
          </p:cNvPicPr>
          <p:nvPr/>
        </p:nvPicPr>
        <p:blipFill>
          <a:blip r:embed="rId2"/>
          <a:stretch>
            <a:fillRect/>
          </a:stretch>
        </p:blipFill>
        <p:spPr>
          <a:xfrm>
            <a:off x="112713" y="25400"/>
            <a:ext cx="5638800" cy="6807200"/>
          </a:xfrm>
          <a:prstGeom prst="rect">
            <a:avLst/>
          </a:prstGeom>
        </p:spPr>
      </p:pic>
      <p:pic>
        <p:nvPicPr>
          <p:cNvPr id="9" name="Picture 8">
            <a:extLst>
              <a:ext uri="{FF2B5EF4-FFF2-40B4-BE49-F238E27FC236}">
                <a16:creationId xmlns:a16="http://schemas.microsoft.com/office/drawing/2014/main" id="{D8BA02DD-B8CA-9351-AD9C-F2F648A1F350}"/>
              </a:ext>
            </a:extLst>
          </p:cNvPr>
          <p:cNvPicPr>
            <a:picLocks noChangeAspect="1"/>
          </p:cNvPicPr>
          <p:nvPr/>
        </p:nvPicPr>
        <p:blipFill>
          <a:blip r:embed="rId3"/>
          <a:stretch>
            <a:fillRect/>
          </a:stretch>
        </p:blipFill>
        <p:spPr>
          <a:xfrm>
            <a:off x="5867399" y="358120"/>
            <a:ext cx="6211888" cy="6193883"/>
          </a:xfrm>
          <a:prstGeom prst="rect">
            <a:avLst/>
          </a:prstGeom>
        </p:spPr>
      </p:pic>
      <p:sp>
        <p:nvSpPr>
          <p:cNvPr id="4" name="Content Placeholder 3">
            <a:extLst>
              <a:ext uri="{FF2B5EF4-FFF2-40B4-BE49-F238E27FC236}">
                <a16:creationId xmlns:a16="http://schemas.microsoft.com/office/drawing/2014/main" id="{54717C2C-4B1D-0C15-9E8C-0094892BF258}"/>
              </a:ext>
            </a:extLst>
          </p:cNvPr>
          <p:cNvSpPr>
            <a:spLocks noGrp="1"/>
          </p:cNvSpPr>
          <p:nvPr>
            <p:ph idx="1"/>
          </p:nvPr>
        </p:nvSpPr>
        <p:spPr/>
        <p:txBody>
          <a:bodyPr/>
          <a:lstStyle/>
          <a:p>
            <a:endParaRPr lang="en-TR" dirty="0"/>
          </a:p>
        </p:txBody>
      </p:sp>
    </p:spTree>
    <p:extLst>
      <p:ext uri="{BB962C8B-B14F-4D97-AF65-F5344CB8AC3E}">
        <p14:creationId xmlns:p14="http://schemas.microsoft.com/office/powerpoint/2010/main" val="37447308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685800" y="-118534"/>
            <a:ext cx="10131425" cy="1456267"/>
          </a:xfrm>
        </p:spPr>
        <p:txBody>
          <a:bodyPr/>
          <a:lstStyle/>
          <a:p>
            <a:pPr algn="ctr"/>
            <a:r>
              <a:rPr lang="tr-TR" dirty="0"/>
              <a:t>Kaz Ayağı Çizgileri</a:t>
            </a:r>
          </a:p>
        </p:txBody>
      </p:sp>
      <p:pic>
        <p:nvPicPr>
          <p:cNvPr id="5"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9333" t="1248"/>
          <a:stretch/>
        </p:blipFill>
        <p:spPr bwMode="auto">
          <a:xfrm rot="16200000">
            <a:off x="5095384" y="-79762"/>
            <a:ext cx="2200632" cy="11019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descr="Diagram&#10;&#10;Description automatically generated">
            <a:extLst>
              <a:ext uri="{FF2B5EF4-FFF2-40B4-BE49-F238E27FC236}">
                <a16:creationId xmlns:a16="http://schemas.microsoft.com/office/drawing/2014/main" id="{667587A0-2450-9113-F980-DB3EEC1E995D}"/>
              </a:ext>
            </a:extLst>
          </p:cNvPr>
          <p:cNvPicPr>
            <a:picLocks noChangeAspect="1"/>
          </p:cNvPicPr>
          <p:nvPr/>
        </p:nvPicPr>
        <p:blipFill>
          <a:blip r:embed="rId3"/>
          <a:stretch>
            <a:fillRect/>
          </a:stretch>
        </p:blipFill>
        <p:spPr>
          <a:xfrm>
            <a:off x="3058960" y="1337733"/>
            <a:ext cx="5385104" cy="2761592"/>
          </a:xfrm>
          <a:prstGeom prst="rect">
            <a:avLst/>
          </a:prstGeom>
        </p:spPr>
      </p:pic>
    </p:spTree>
    <p:extLst>
      <p:ext uri="{BB962C8B-B14F-4D97-AF65-F5344CB8AC3E}">
        <p14:creationId xmlns:p14="http://schemas.microsoft.com/office/powerpoint/2010/main" val="31344955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FF531-F0F5-86B5-19FB-B9FF00DF2AA1}"/>
              </a:ext>
            </a:extLst>
          </p:cNvPr>
          <p:cNvSpPr>
            <a:spLocks noGrp="1"/>
          </p:cNvSpPr>
          <p:nvPr>
            <p:ph type="title"/>
          </p:nvPr>
        </p:nvSpPr>
        <p:spPr>
          <a:xfrm>
            <a:off x="352168" y="115329"/>
            <a:ext cx="10131425" cy="1456267"/>
          </a:xfrm>
        </p:spPr>
        <p:txBody>
          <a:bodyPr>
            <a:normAutofit/>
          </a:bodyPr>
          <a:lstStyle/>
          <a:p>
            <a:r>
              <a:rPr lang="en-US" sz="3200" dirty="0"/>
              <a:t>KİMYASAL KAŞ KALDIRMA</a:t>
            </a:r>
            <a:br>
              <a:rPr lang="en-US" sz="3200" dirty="0"/>
            </a:br>
            <a:endParaRPr lang="en-TR" sz="3200" dirty="0"/>
          </a:p>
        </p:txBody>
      </p:sp>
      <p:sp>
        <p:nvSpPr>
          <p:cNvPr id="3" name="Content Placeholder 2">
            <a:extLst>
              <a:ext uri="{FF2B5EF4-FFF2-40B4-BE49-F238E27FC236}">
                <a16:creationId xmlns:a16="http://schemas.microsoft.com/office/drawing/2014/main" id="{06A0B244-9920-0B02-AEDF-9477BCE065EC}"/>
              </a:ext>
            </a:extLst>
          </p:cNvPr>
          <p:cNvSpPr>
            <a:spLocks noGrp="1"/>
          </p:cNvSpPr>
          <p:nvPr>
            <p:ph idx="1"/>
          </p:nvPr>
        </p:nvSpPr>
        <p:spPr>
          <a:xfrm>
            <a:off x="648730" y="262695"/>
            <a:ext cx="10131425" cy="3649133"/>
          </a:xfrm>
        </p:spPr>
        <p:txBody>
          <a:bodyPr>
            <a:normAutofit/>
          </a:bodyPr>
          <a:lstStyle/>
          <a:p>
            <a:r>
              <a:rPr lang="en-US" sz="2400" dirty="0" err="1"/>
              <a:t>Kaş</a:t>
            </a:r>
            <a:r>
              <a:rPr lang="en-US" sz="2400" dirty="0"/>
              <a:t> </a:t>
            </a:r>
            <a:r>
              <a:rPr lang="en-US" sz="2400" dirty="0" err="1"/>
              <a:t>depresörleri</a:t>
            </a:r>
            <a:endParaRPr lang="en-US" sz="2400" dirty="0"/>
          </a:p>
          <a:p>
            <a:pPr lvl="1"/>
            <a:r>
              <a:rPr lang="en-US" sz="2000" dirty="0" err="1"/>
              <a:t>M.corrugator</a:t>
            </a:r>
            <a:r>
              <a:rPr lang="en-US" sz="2000" dirty="0"/>
              <a:t> </a:t>
            </a:r>
            <a:r>
              <a:rPr lang="en-US" sz="2000" dirty="0" err="1"/>
              <a:t>supercilii</a:t>
            </a:r>
            <a:r>
              <a:rPr lang="en-US" sz="2000" dirty="0"/>
              <a:t>   </a:t>
            </a:r>
          </a:p>
          <a:p>
            <a:pPr lvl="1"/>
            <a:r>
              <a:rPr lang="en-US" sz="2000" dirty="0" err="1"/>
              <a:t>M.procerus</a:t>
            </a:r>
            <a:endParaRPr lang="en-US" sz="2000" dirty="0"/>
          </a:p>
          <a:p>
            <a:pPr lvl="1"/>
            <a:r>
              <a:rPr lang="en-US" sz="2000" dirty="0" err="1"/>
              <a:t>M.orbicularis</a:t>
            </a:r>
            <a:r>
              <a:rPr lang="en-US" sz="2000" dirty="0"/>
              <a:t> oculi lateral </a:t>
            </a:r>
            <a:r>
              <a:rPr lang="en-US" sz="2000" dirty="0" err="1"/>
              <a:t>kısmı</a:t>
            </a:r>
            <a:endParaRPr lang="en-US" sz="2000" dirty="0"/>
          </a:p>
          <a:p>
            <a:r>
              <a:rPr lang="en-US" sz="2400" dirty="0" err="1"/>
              <a:t>M.levator</a:t>
            </a:r>
            <a:r>
              <a:rPr lang="en-US" sz="2400" dirty="0"/>
              <a:t> </a:t>
            </a:r>
            <a:r>
              <a:rPr lang="en-US" sz="2400" dirty="0" err="1"/>
              <a:t>palpebralis</a:t>
            </a:r>
            <a:r>
              <a:rPr lang="en-US" sz="2400" dirty="0"/>
              <a:t> superioris e </a:t>
            </a:r>
            <a:r>
              <a:rPr lang="en-US" sz="2400" dirty="0" err="1"/>
              <a:t>yayılım</a:t>
            </a:r>
            <a:r>
              <a:rPr lang="en-US" sz="2400" dirty="0"/>
              <a:t> </a:t>
            </a:r>
            <a:r>
              <a:rPr lang="en-US" sz="2400" dirty="0" err="1"/>
              <a:t>olmamalı</a:t>
            </a:r>
            <a:endParaRPr lang="en-US" sz="2400" dirty="0"/>
          </a:p>
        </p:txBody>
      </p:sp>
      <p:sp>
        <p:nvSpPr>
          <p:cNvPr id="4" name="Title 1">
            <a:extLst>
              <a:ext uri="{FF2B5EF4-FFF2-40B4-BE49-F238E27FC236}">
                <a16:creationId xmlns:a16="http://schemas.microsoft.com/office/drawing/2014/main" id="{D60DF185-0C79-8478-0DB4-5BADF1C4ABD6}"/>
              </a:ext>
            </a:extLst>
          </p:cNvPr>
          <p:cNvSpPr txBox="1">
            <a:spLocks/>
          </p:cNvSpPr>
          <p:nvPr/>
        </p:nvSpPr>
        <p:spPr>
          <a:xfrm>
            <a:off x="352167" y="3554397"/>
            <a:ext cx="10131425" cy="1456267"/>
          </a:xfrm>
          <a:prstGeom prst="rect">
            <a:avLst/>
          </a:prstGeom>
          <a:effectLst/>
        </p:spPr>
        <p:txBody>
          <a:bodyPr vert="horz" lIns="91440" tIns="45720" rIns="91440" bIns="45720" rtlCol="0" anchor="ctr">
            <a:no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a:t>LATERAL KAŞ KALDIRMA</a:t>
            </a:r>
            <a:br>
              <a:rPr lang="en-US" sz="2400"/>
            </a:br>
            <a:br>
              <a:rPr lang="en-US" sz="2400"/>
            </a:br>
            <a:endParaRPr lang="en-TR" sz="2400" dirty="0"/>
          </a:p>
        </p:txBody>
      </p:sp>
      <p:sp>
        <p:nvSpPr>
          <p:cNvPr id="5" name="Content Placeholder 2">
            <a:extLst>
              <a:ext uri="{FF2B5EF4-FFF2-40B4-BE49-F238E27FC236}">
                <a16:creationId xmlns:a16="http://schemas.microsoft.com/office/drawing/2014/main" id="{353C453A-8A16-28BE-9D35-2E8BE5C10277}"/>
              </a:ext>
            </a:extLst>
          </p:cNvPr>
          <p:cNvSpPr txBox="1">
            <a:spLocks/>
          </p:cNvSpPr>
          <p:nvPr/>
        </p:nvSpPr>
        <p:spPr>
          <a:xfrm>
            <a:off x="648730" y="4214799"/>
            <a:ext cx="6233983" cy="2380506"/>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r>
              <a:rPr lang="en-US"/>
              <a:t>M.orbicularis oculi nin superolateral kısmı</a:t>
            </a:r>
          </a:p>
          <a:p>
            <a:r>
              <a:rPr lang="en-US"/>
              <a:t>El ile kaş kaldırılarak enjeksiyon yapılmalı</a:t>
            </a:r>
          </a:p>
          <a:p>
            <a:pPr marL="0" indent="0">
              <a:buFont typeface="Arial"/>
              <a:buNone/>
            </a:pPr>
            <a:br>
              <a:rPr lang="en-US"/>
            </a:br>
            <a:br>
              <a:rPr lang="en-US"/>
            </a:br>
            <a:endParaRPr lang="en-TR" dirty="0"/>
          </a:p>
        </p:txBody>
      </p:sp>
      <p:sp>
        <p:nvSpPr>
          <p:cNvPr id="6" name="TextBox 5">
            <a:extLst>
              <a:ext uri="{FF2B5EF4-FFF2-40B4-BE49-F238E27FC236}">
                <a16:creationId xmlns:a16="http://schemas.microsoft.com/office/drawing/2014/main" id="{6D95597F-F03F-5BBF-8B56-1022A0439342}"/>
              </a:ext>
            </a:extLst>
          </p:cNvPr>
          <p:cNvSpPr txBox="1"/>
          <p:nvPr/>
        </p:nvSpPr>
        <p:spPr>
          <a:xfrm>
            <a:off x="6182497" y="5010664"/>
            <a:ext cx="4179670" cy="1200329"/>
          </a:xfrm>
          <a:prstGeom prst="rect">
            <a:avLst/>
          </a:prstGeom>
          <a:noFill/>
        </p:spPr>
        <p:txBody>
          <a:bodyPr wrap="none" rtlCol="0">
            <a:spAutoFit/>
          </a:bodyPr>
          <a:lstStyle/>
          <a:p>
            <a:r>
              <a:rPr lang="en-US" dirty="0" err="1"/>
              <a:t>OnabotulinumtoxinA</a:t>
            </a:r>
            <a:r>
              <a:rPr lang="en-US" dirty="0"/>
              <a:t> (BNTA- ONA)  2-4 BU</a:t>
            </a:r>
          </a:p>
          <a:p>
            <a:br>
              <a:rPr lang="en-US" dirty="0"/>
            </a:br>
            <a:r>
              <a:rPr lang="en-US" dirty="0" err="1"/>
              <a:t>AbobotulinumtoxinA</a:t>
            </a:r>
            <a:r>
              <a:rPr lang="en-US" dirty="0"/>
              <a:t> (BNTA-ABO)  4-8 DU</a:t>
            </a:r>
          </a:p>
          <a:p>
            <a:endParaRPr lang="en-TR" dirty="0"/>
          </a:p>
        </p:txBody>
      </p:sp>
      <p:pic>
        <p:nvPicPr>
          <p:cNvPr id="7" name="Picture 6" descr="Graphical user interface, application, Teams&#10;&#10;Description automatically generated">
            <a:extLst>
              <a:ext uri="{FF2B5EF4-FFF2-40B4-BE49-F238E27FC236}">
                <a16:creationId xmlns:a16="http://schemas.microsoft.com/office/drawing/2014/main" id="{C009848B-82E5-572E-2057-E2A3DD00E880}"/>
              </a:ext>
            </a:extLst>
          </p:cNvPr>
          <p:cNvPicPr>
            <a:picLocks noChangeAspect="1"/>
          </p:cNvPicPr>
          <p:nvPr/>
        </p:nvPicPr>
        <p:blipFill rotWithShape="1">
          <a:blip r:embed="rId2"/>
          <a:srcRect l="20071" t="18358" r="22236"/>
          <a:stretch/>
        </p:blipFill>
        <p:spPr>
          <a:xfrm>
            <a:off x="7454660" y="26873"/>
            <a:ext cx="3483631" cy="4599479"/>
          </a:xfrm>
          <a:prstGeom prst="rect">
            <a:avLst/>
          </a:prstGeom>
        </p:spPr>
      </p:pic>
    </p:spTree>
    <p:extLst>
      <p:ext uri="{BB962C8B-B14F-4D97-AF65-F5344CB8AC3E}">
        <p14:creationId xmlns:p14="http://schemas.microsoft.com/office/powerpoint/2010/main" val="7497694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a:extLst>
              <a:ext uri="{FF2B5EF4-FFF2-40B4-BE49-F238E27FC236}">
                <a16:creationId xmlns:a16="http://schemas.microsoft.com/office/drawing/2014/main" id="{E89DC3E2-A732-FAA9-EE7B-C38C4F2BACC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991" y="1509203"/>
            <a:ext cx="6135992" cy="4279037"/>
          </a:xfrm>
        </p:spPr>
      </p:pic>
      <p:pic>
        <p:nvPicPr>
          <p:cNvPr id="7" name="Resim 6">
            <a:extLst>
              <a:ext uri="{FF2B5EF4-FFF2-40B4-BE49-F238E27FC236}">
                <a16:creationId xmlns:a16="http://schemas.microsoft.com/office/drawing/2014/main" id="{10BA92B2-DC52-C9DE-165B-8774682C7B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5950" y="1509202"/>
            <a:ext cx="5910947" cy="4279039"/>
          </a:xfrm>
          <a:prstGeom prst="rect">
            <a:avLst/>
          </a:prstGeom>
        </p:spPr>
      </p:pic>
    </p:spTree>
    <p:extLst>
      <p:ext uri="{BB962C8B-B14F-4D97-AF65-F5344CB8AC3E}">
        <p14:creationId xmlns:p14="http://schemas.microsoft.com/office/powerpoint/2010/main" val="14002436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84173-FDA7-EDB5-DCBD-870C69A969FD}"/>
              </a:ext>
            </a:extLst>
          </p:cNvPr>
          <p:cNvSpPr>
            <a:spLocks noGrp="1"/>
          </p:cNvSpPr>
          <p:nvPr>
            <p:ph type="title"/>
          </p:nvPr>
        </p:nvSpPr>
        <p:spPr>
          <a:xfrm>
            <a:off x="685799" y="96753"/>
            <a:ext cx="10131425" cy="1456267"/>
          </a:xfrm>
        </p:spPr>
        <p:txBody>
          <a:bodyPr/>
          <a:lstStyle/>
          <a:p>
            <a:r>
              <a:rPr lang="en-US" dirty="0"/>
              <a:t>TAVŞAN ÇİZGİLERİ (BUNNY LİNES)</a:t>
            </a:r>
            <a:br>
              <a:rPr lang="en-US" dirty="0"/>
            </a:br>
            <a:endParaRPr lang="en-TR" dirty="0"/>
          </a:p>
        </p:txBody>
      </p:sp>
      <p:sp>
        <p:nvSpPr>
          <p:cNvPr id="3" name="Content Placeholder 2">
            <a:extLst>
              <a:ext uri="{FF2B5EF4-FFF2-40B4-BE49-F238E27FC236}">
                <a16:creationId xmlns:a16="http://schemas.microsoft.com/office/drawing/2014/main" id="{E1CB2130-C585-ADC8-40CF-97B068BD80BF}"/>
              </a:ext>
            </a:extLst>
          </p:cNvPr>
          <p:cNvSpPr>
            <a:spLocks noGrp="1"/>
          </p:cNvSpPr>
          <p:nvPr>
            <p:ph idx="1"/>
          </p:nvPr>
        </p:nvSpPr>
        <p:spPr>
          <a:xfrm>
            <a:off x="685798" y="609600"/>
            <a:ext cx="10131425" cy="3649133"/>
          </a:xfrm>
        </p:spPr>
        <p:txBody>
          <a:bodyPr/>
          <a:lstStyle/>
          <a:p>
            <a:r>
              <a:rPr lang="en-US" dirty="0"/>
              <a:t>Medial </a:t>
            </a:r>
            <a:r>
              <a:rPr lang="en-US" dirty="0" err="1"/>
              <a:t>kantal</a:t>
            </a:r>
            <a:r>
              <a:rPr lang="en-US" dirty="0"/>
              <a:t> </a:t>
            </a:r>
            <a:r>
              <a:rPr lang="en-US" dirty="0" err="1"/>
              <a:t>bölgeden</a:t>
            </a:r>
            <a:r>
              <a:rPr lang="en-US" dirty="0"/>
              <a:t> bilateral </a:t>
            </a:r>
            <a:r>
              <a:rPr lang="en-US" dirty="0" err="1"/>
              <a:t>inferomediale</a:t>
            </a:r>
            <a:r>
              <a:rPr lang="en-US" dirty="0"/>
              <a:t> </a:t>
            </a:r>
            <a:r>
              <a:rPr lang="en-US" dirty="0" err="1"/>
              <a:t>uzanan</a:t>
            </a:r>
            <a:r>
              <a:rPr lang="en-US" dirty="0"/>
              <a:t> </a:t>
            </a:r>
            <a:r>
              <a:rPr lang="en-US" dirty="0" err="1"/>
              <a:t>çizgiler</a:t>
            </a:r>
            <a:endParaRPr lang="en-US" dirty="0"/>
          </a:p>
          <a:p>
            <a:r>
              <a:rPr lang="en-US" dirty="0"/>
              <a:t>Nasalis </a:t>
            </a:r>
            <a:r>
              <a:rPr lang="en-US" dirty="0" err="1"/>
              <a:t>kasının</a:t>
            </a:r>
            <a:r>
              <a:rPr lang="en-US" dirty="0"/>
              <a:t> superior </a:t>
            </a:r>
            <a:r>
              <a:rPr lang="en-US" dirty="0" err="1"/>
              <a:t>parçası</a:t>
            </a:r>
            <a:r>
              <a:rPr lang="en-US" dirty="0"/>
              <a:t> (pars transversa) </a:t>
            </a:r>
            <a:r>
              <a:rPr lang="en-US" dirty="0" err="1"/>
              <a:t>insisör</a:t>
            </a:r>
            <a:r>
              <a:rPr lang="en-US" dirty="0"/>
              <a:t> </a:t>
            </a:r>
            <a:r>
              <a:rPr lang="en-US" dirty="0" err="1"/>
              <a:t>foramenden</a:t>
            </a:r>
            <a:r>
              <a:rPr lang="en-US" dirty="0"/>
              <a:t> </a:t>
            </a:r>
            <a:r>
              <a:rPr lang="en-US" dirty="0" err="1"/>
              <a:t>başlar</a:t>
            </a:r>
            <a:r>
              <a:rPr lang="en-US" dirty="0"/>
              <a:t> </a:t>
            </a:r>
          </a:p>
          <a:p>
            <a:pPr marL="0" indent="0">
              <a:buNone/>
            </a:pPr>
            <a:r>
              <a:rPr lang="en-US" dirty="0" err="1"/>
              <a:t>ve</a:t>
            </a:r>
            <a:r>
              <a:rPr lang="en-US" dirty="0"/>
              <a:t> </a:t>
            </a:r>
            <a:r>
              <a:rPr lang="en-US" dirty="0" err="1"/>
              <a:t>nazal</a:t>
            </a:r>
            <a:r>
              <a:rPr lang="en-US" dirty="0"/>
              <a:t> dorsum </a:t>
            </a:r>
            <a:r>
              <a:rPr lang="en-US" dirty="0" err="1"/>
              <a:t>üzerindeki</a:t>
            </a:r>
            <a:r>
              <a:rPr lang="en-US" dirty="0"/>
              <a:t> </a:t>
            </a:r>
            <a:r>
              <a:rPr lang="en-US" dirty="0" err="1"/>
              <a:t>aponöroza</a:t>
            </a:r>
            <a:r>
              <a:rPr lang="en-US" dirty="0"/>
              <a:t> </a:t>
            </a:r>
            <a:r>
              <a:rPr lang="en-US" dirty="0" err="1"/>
              <a:t>katılır</a:t>
            </a:r>
            <a:r>
              <a:rPr lang="en-US" dirty="0"/>
              <a:t>. Procerus </a:t>
            </a:r>
            <a:r>
              <a:rPr lang="en-US" dirty="0" err="1"/>
              <a:t>ile</a:t>
            </a:r>
            <a:r>
              <a:rPr lang="en-US" dirty="0"/>
              <a:t> </a:t>
            </a:r>
            <a:r>
              <a:rPr lang="en-US" dirty="0" err="1"/>
              <a:t>birleşir</a:t>
            </a:r>
            <a:endParaRPr lang="en-US" dirty="0"/>
          </a:p>
          <a:p>
            <a:r>
              <a:rPr lang="en-US" dirty="0" err="1"/>
              <a:t>Tavşan</a:t>
            </a:r>
            <a:r>
              <a:rPr lang="en-US" dirty="0"/>
              <a:t> </a:t>
            </a:r>
            <a:r>
              <a:rPr lang="en-US" dirty="0" err="1"/>
              <a:t>gibi</a:t>
            </a:r>
            <a:r>
              <a:rPr lang="en-US" dirty="0"/>
              <a:t> </a:t>
            </a:r>
            <a:r>
              <a:rPr lang="en-US" dirty="0" err="1"/>
              <a:t>veya</a:t>
            </a:r>
            <a:r>
              <a:rPr lang="en-US" dirty="0"/>
              <a:t> </a:t>
            </a:r>
            <a:r>
              <a:rPr lang="en-US" dirty="0" err="1"/>
              <a:t>kötü</a:t>
            </a:r>
            <a:r>
              <a:rPr lang="en-US" dirty="0"/>
              <a:t> koku </a:t>
            </a:r>
            <a:r>
              <a:rPr lang="en-US" dirty="0" err="1"/>
              <a:t>almış</a:t>
            </a:r>
            <a:r>
              <a:rPr lang="en-US" dirty="0"/>
              <a:t> </a:t>
            </a:r>
            <a:r>
              <a:rPr lang="en-US" dirty="0" err="1"/>
              <a:t>gibi</a:t>
            </a:r>
            <a:r>
              <a:rPr lang="en-US" dirty="0"/>
              <a:t> </a:t>
            </a:r>
            <a:r>
              <a:rPr lang="en-US" dirty="0" err="1"/>
              <a:t>yapması</a:t>
            </a:r>
            <a:r>
              <a:rPr lang="en-US" dirty="0"/>
              <a:t> </a:t>
            </a:r>
            <a:r>
              <a:rPr lang="en-US" dirty="0" err="1"/>
              <a:t>istenir</a:t>
            </a:r>
            <a:endParaRPr lang="en-US" dirty="0"/>
          </a:p>
          <a:p>
            <a:r>
              <a:rPr lang="en-US" dirty="0" err="1"/>
              <a:t>M.levator</a:t>
            </a:r>
            <a:r>
              <a:rPr lang="en-US" dirty="0"/>
              <a:t> labii superior alaeque nasi </a:t>
            </a:r>
            <a:r>
              <a:rPr lang="en-US" dirty="0" err="1"/>
              <a:t>kasına</a:t>
            </a:r>
            <a:r>
              <a:rPr lang="en-US" dirty="0"/>
              <a:t> </a:t>
            </a:r>
            <a:r>
              <a:rPr lang="en-US" dirty="0" err="1"/>
              <a:t>etki</a:t>
            </a:r>
            <a:r>
              <a:rPr lang="en-US" dirty="0"/>
              <a:t> </a:t>
            </a:r>
            <a:r>
              <a:rPr lang="en-US" dirty="0" err="1"/>
              <a:t>etmemesi</a:t>
            </a:r>
            <a:r>
              <a:rPr lang="en-US" dirty="0"/>
              <a:t> </a:t>
            </a:r>
            <a:r>
              <a:rPr lang="en-US" dirty="0" err="1"/>
              <a:t>için</a:t>
            </a:r>
            <a:r>
              <a:rPr lang="en-US" dirty="0"/>
              <a:t> </a:t>
            </a:r>
            <a:r>
              <a:rPr lang="en-US" dirty="0" err="1"/>
              <a:t>mediale</a:t>
            </a:r>
            <a:r>
              <a:rPr lang="en-US" dirty="0"/>
              <a:t> </a:t>
            </a:r>
            <a:r>
              <a:rPr lang="en-US" dirty="0" err="1"/>
              <a:t>yapılmalı</a:t>
            </a:r>
            <a:endParaRPr lang="en-US" dirty="0"/>
          </a:p>
          <a:p>
            <a:r>
              <a:rPr lang="en-US" dirty="0" err="1"/>
              <a:t>Dudak</a:t>
            </a:r>
            <a:r>
              <a:rPr lang="en-US" dirty="0"/>
              <a:t> </a:t>
            </a:r>
            <a:r>
              <a:rPr lang="en-US" dirty="0" err="1"/>
              <a:t>ptozisine</a:t>
            </a:r>
            <a:r>
              <a:rPr lang="en-US" dirty="0"/>
              <a:t> </a:t>
            </a:r>
            <a:r>
              <a:rPr lang="en-US" dirty="0" err="1"/>
              <a:t>veya</a:t>
            </a:r>
            <a:r>
              <a:rPr lang="en-US" dirty="0"/>
              <a:t> </a:t>
            </a:r>
            <a:r>
              <a:rPr lang="en-US" dirty="0" err="1"/>
              <a:t>nazolabial</a:t>
            </a:r>
            <a:r>
              <a:rPr lang="en-US" dirty="0"/>
              <a:t> </a:t>
            </a:r>
            <a:r>
              <a:rPr lang="en-US" dirty="0" err="1"/>
              <a:t>kıvrımın</a:t>
            </a:r>
            <a:r>
              <a:rPr lang="en-US" dirty="0"/>
              <a:t> </a:t>
            </a:r>
            <a:r>
              <a:rPr lang="en-US" dirty="0" err="1"/>
              <a:t>silinmesine</a:t>
            </a:r>
            <a:r>
              <a:rPr lang="en-US" dirty="0"/>
              <a:t> </a:t>
            </a:r>
            <a:r>
              <a:rPr lang="en-US" dirty="0" err="1"/>
              <a:t>neden</a:t>
            </a:r>
            <a:r>
              <a:rPr lang="en-US" dirty="0"/>
              <a:t> </a:t>
            </a:r>
            <a:r>
              <a:rPr lang="en-US" dirty="0" err="1"/>
              <a:t>olabilir</a:t>
            </a:r>
            <a:endParaRPr lang="en-US" dirty="0"/>
          </a:p>
          <a:p>
            <a:pPr marL="0" indent="0">
              <a:buNone/>
            </a:pPr>
            <a:br>
              <a:rPr lang="en-US" dirty="0"/>
            </a:br>
            <a:endParaRPr lang="en-TR" dirty="0"/>
          </a:p>
        </p:txBody>
      </p:sp>
      <p:sp>
        <p:nvSpPr>
          <p:cNvPr id="4" name="TextBox 3">
            <a:extLst>
              <a:ext uri="{FF2B5EF4-FFF2-40B4-BE49-F238E27FC236}">
                <a16:creationId xmlns:a16="http://schemas.microsoft.com/office/drawing/2014/main" id="{626EB94A-2662-C565-01A2-0E5C3D904690}"/>
              </a:ext>
            </a:extLst>
          </p:cNvPr>
          <p:cNvSpPr txBox="1"/>
          <p:nvPr/>
        </p:nvSpPr>
        <p:spPr>
          <a:xfrm>
            <a:off x="6417275" y="5048071"/>
            <a:ext cx="4179670" cy="1200329"/>
          </a:xfrm>
          <a:prstGeom prst="rect">
            <a:avLst/>
          </a:prstGeom>
          <a:noFill/>
        </p:spPr>
        <p:txBody>
          <a:bodyPr wrap="none" rtlCol="0">
            <a:spAutoFit/>
          </a:bodyPr>
          <a:lstStyle/>
          <a:p>
            <a:r>
              <a:rPr lang="en-US" dirty="0" err="1"/>
              <a:t>OnabotulinumtoxinA</a:t>
            </a:r>
            <a:r>
              <a:rPr lang="en-US" dirty="0"/>
              <a:t> (BNTA- ONA)  2-4 BU</a:t>
            </a:r>
          </a:p>
          <a:p>
            <a:br>
              <a:rPr lang="en-US" dirty="0"/>
            </a:br>
            <a:r>
              <a:rPr lang="en-US" dirty="0" err="1"/>
              <a:t>AbobotulinumtoxinA</a:t>
            </a:r>
            <a:r>
              <a:rPr lang="en-US" dirty="0"/>
              <a:t> (BNTA-ABO)  4-8 DU</a:t>
            </a:r>
          </a:p>
          <a:p>
            <a:endParaRPr lang="en-TR" dirty="0"/>
          </a:p>
        </p:txBody>
      </p:sp>
      <p:pic>
        <p:nvPicPr>
          <p:cNvPr id="5" name="Picture 4" descr="Graphical user interface, application, Teams&#10;&#10;Description automatically generated">
            <a:extLst>
              <a:ext uri="{FF2B5EF4-FFF2-40B4-BE49-F238E27FC236}">
                <a16:creationId xmlns:a16="http://schemas.microsoft.com/office/drawing/2014/main" id="{7F48EF9F-248E-87D6-6107-4A7899C18E7C}"/>
              </a:ext>
            </a:extLst>
          </p:cNvPr>
          <p:cNvPicPr>
            <a:picLocks noChangeAspect="1"/>
          </p:cNvPicPr>
          <p:nvPr/>
        </p:nvPicPr>
        <p:blipFill rotWithShape="1">
          <a:blip r:embed="rId2"/>
          <a:srcRect l="20071" t="18358" r="22236"/>
          <a:stretch/>
        </p:blipFill>
        <p:spPr>
          <a:xfrm>
            <a:off x="8990797" y="77977"/>
            <a:ext cx="2957123" cy="3904325"/>
          </a:xfrm>
          <a:prstGeom prst="rect">
            <a:avLst/>
          </a:prstGeom>
        </p:spPr>
      </p:pic>
      <p:pic>
        <p:nvPicPr>
          <p:cNvPr id="6" name="Content Placeholder 4" descr="A collage of a person's face&#10;&#10;Description automatically generated with medium confidence">
            <a:extLst>
              <a:ext uri="{FF2B5EF4-FFF2-40B4-BE49-F238E27FC236}">
                <a16:creationId xmlns:a16="http://schemas.microsoft.com/office/drawing/2014/main" id="{524B7CBE-0D6D-060E-3350-B1DBC476079E}"/>
              </a:ext>
            </a:extLst>
          </p:cNvPr>
          <p:cNvPicPr>
            <a:picLocks noChangeAspect="1"/>
          </p:cNvPicPr>
          <p:nvPr/>
        </p:nvPicPr>
        <p:blipFill>
          <a:blip r:embed="rId3"/>
          <a:stretch>
            <a:fillRect/>
          </a:stretch>
        </p:blipFill>
        <p:spPr>
          <a:xfrm>
            <a:off x="471948" y="3542298"/>
            <a:ext cx="5737123" cy="3218950"/>
          </a:xfrm>
          <a:prstGeom prst="rect">
            <a:avLst/>
          </a:prstGeom>
        </p:spPr>
      </p:pic>
    </p:spTree>
    <p:extLst>
      <p:ext uri="{BB962C8B-B14F-4D97-AF65-F5344CB8AC3E}">
        <p14:creationId xmlns:p14="http://schemas.microsoft.com/office/powerpoint/2010/main" val="21454301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928FE-92D1-A56A-1C59-852AD262DD25}"/>
              </a:ext>
            </a:extLst>
          </p:cNvPr>
          <p:cNvSpPr>
            <a:spLocks noGrp="1"/>
          </p:cNvSpPr>
          <p:nvPr>
            <p:ph type="title"/>
          </p:nvPr>
        </p:nvSpPr>
        <p:spPr/>
        <p:txBody>
          <a:bodyPr/>
          <a:lstStyle/>
          <a:p>
            <a:endParaRPr lang="en-TR"/>
          </a:p>
        </p:txBody>
      </p:sp>
      <p:pic>
        <p:nvPicPr>
          <p:cNvPr id="5" name="Content Placeholder 4">
            <a:extLst>
              <a:ext uri="{FF2B5EF4-FFF2-40B4-BE49-F238E27FC236}">
                <a16:creationId xmlns:a16="http://schemas.microsoft.com/office/drawing/2014/main" id="{A3BC36B7-44F7-9B95-45B2-4FAE398F5B4B}"/>
              </a:ext>
            </a:extLst>
          </p:cNvPr>
          <p:cNvPicPr>
            <a:picLocks noGrp="1" noChangeAspect="1"/>
          </p:cNvPicPr>
          <p:nvPr>
            <p:ph idx="1"/>
          </p:nvPr>
        </p:nvPicPr>
        <p:blipFill>
          <a:blip r:embed="rId2"/>
          <a:stretch>
            <a:fillRect/>
          </a:stretch>
        </p:blipFill>
        <p:spPr>
          <a:xfrm>
            <a:off x="0" y="16933"/>
            <a:ext cx="6629400" cy="2641600"/>
          </a:xfrm>
        </p:spPr>
      </p:pic>
      <p:pic>
        <p:nvPicPr>
          <p:cNvPr id="7" name="Picture 6">
            <a:extLst>
              <a:ext uri="{FF2B5EF4-FFF2-40B4-BE49-F238E27FC236}">
                <a16:creationId xmlns:a16="http://schemas.microsoft.com/office/drawing/2014/main" id="{59D6CF45-6745-D0F1-B819-F7338EDF87D0}"/>
              </a:ext>
            </a:extLst>
          </p:cNvPr>
          <p:cNvPicPr>
            <a:picLocks noChangeAspect="1"/>
          </p:cNvPicPr>
          <p:nvPr/>
        </p:nvPicPr>
        <p:blipFill>
          <a:blip r:embed="rId3"/>
          <a:stretch>
            <a:fillRect/>
          </a:stretch>
        </p:blipFill>
        <p:spPr>
          <a:xfrm>
            <a:off x="6780482" y="16933"/>
            <a:ext cx="5057236" cy="6858000"/>
          </a:xfrm>
          <a:prstGeom prst="rect">
            <a:avLst/>
          </a:prstGeom>
        </p:spPr>
      </p:pic>
      <p:pic>
        <p:nvPicPr>
          <p:cNvPr id="9" name="Picture 8">
            <a:extLst>
              <a:ext uri="{FF2B5EF4-FFF2-40B4-BE49-F238E27FC236}">
                <a16:creationId xmlns:a16="http://schemas.microsoft.com/office/drawing/2014/main" id="{4718EFD9-D0CE-C3DC-AD80-3FA7F6BCCAE3}"/>
              </a:ext>
            </a:extLst>
          </p:cNvPr>
          <p:cNvPicPr>
            <a:picLocks noChangeAspect="1"/>
          </p:cNvPicPr>
          <p:nvPr/>
        </p:nvPicPr>
        <p:blipFill>
          <a:blip r:embed="rId4"/>
          <a:stretch>
            <a:fillRect/>
          </a:stretch>
        </p:blipFill>
        <p:spPr>
          <a:xfrm>
            <a:off x="685801" y="2728715"/>
            <a:ext cx="5057235" cy="4086952"/>
          </a:xfrm>
          <a:prstGeom prst="rect">
            <a:avLst/>
          </a:prstGeom>
        </p:spPr>
      </p:pic>
    </p:spTree>
    <p:extLst>
      <p:ext uri="{BB962C8B-B14F-4D97-AF65-F5344CB8AC3E}">
        <p14:creationId xmlns:p14="http://schemas.microsoft.com/office/powerpoint/2010/main" val="36536047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488113" y="-393874"/>
            <a:ext cx="9215774" cy="1827489"/>
          </a:xfrm>
        </p:spPr>
        <p:txBody>
          <a:bodyPr>
            <a:normAutofit/>
          </a:bodyPr>
          <a:lstStyle/>
          <a:p>
            <a:r>
              <a:rPr lang="tr-TR" dirty="0"/>
              <a:t>Burun kenarı Çizgiler (</a:t>
            </a:r>
            <a:r>
              <a:rPr lang="tr-TR" dirty="0" err="1"/>
              <a:t>Bunny</a:t>
            </a:r>
            <a:r>
              <a:rPr lang="tr-TR" dirty="0"/>
              <a:t> </a:t>
            </a:r>
            <a:r>
              <a:rPr lang="tr-TR" dirty="0" err="1"/>
              <a:t>Lines</a:t>
            </a:r>
            <a:r>
              <a:rPr lang="tr-TR" dirty="0"/>
              <a:t>)</a:t>
            </a:r>
          </a:p>
        </p:txBody>
      </p:sp>
      <p:pic>
        <p:nvPicPr>
          <p:cNvPr id="10" name="Content Placeholder 9" descr="A close up of a person&#10;&#10;Description automatically generated with medium confidence">
            <a:extLst>
              <a:ext uri="{FF2B5EF4-FFF2-40B4-BE49-F238E27FC236}">
                <a16:creationId xmlns:a16="http://schemas.microsoft.com/office/drawing/2014/main" id="{4A4B9288-F282-462F-DAA5-95E608163BD8}"/>
              </a:ext>
            </a:extLst>
          </p:cNvPr>
          <p:cNvPicPr>
            <a:picLocks noGrp="1" noChangeAspect="1"/>
          </p:cNvPicPr>
          <p:nvPr>
            <p:ph sz="half" idx="2"/>
          </p:nvPr>
        </p:nvPicPr>
        <p:blipFill>
          <a:blip r:embed="rId2"/>
          <a:stretch>
            <a:fillRect/>
          </a:stretch>
        </p:blipFill>
        <p:spPr>
          <a:xfrm>
            <a:off x="462116" y="1433615"/>
            <a:ext cx="5888135" cy="5011431"/>
          </a:xfrm>
        </p:spPr>
      </p:pic>
      <p:pic>
        <p:nvPicPr>
          <p:cNvPr id="13" name="Content Placeholder 12" descr="A picture containing person, person, close, toothbrush&#10;&#10;Description automatically generated">
            <a:extLst>
              <a:ext uri="{FF2B5EF4-FFF2-40B4-BE49-F238E27FC236}">
                <a16:creationId xmlns:a16="http://schemas.microsoft.com/office/drawing/2014/main" id="{47E2CBDC-ABC1-5905-EA2B-C4C6B177881D}"/>
              </a:ext>
            </a:extLst>
          </p:cNvPr>
          <p:cNvPicPr>
            <a:picLocks noGrp="1" noChangeAspect="1"/>
          </p:cNvPicPr>
          <p:nvPr>
            <p:ph sz="half" idx="1"/>
          </p:nvPr>
        </p:nvPicPr>
        <p:blipFill>
          <a:blip r:embed="rId3"/>
          <a:stretch>
            <a:fillRect/>
          </a:stretch>
        </p:blipFill>
        <p:spPr>
          <a:xfrm>
            <a:off x="6498047" y="2100617"/>
            <a:ext cx="5462847" cy="3072392"/>
          </a:xfrm>
        </p:spPr>
      </p:pic>
    </p:spTree>
    <p:extLst>
      <p:ext uri="{BB962C8B-B14F-4D97-AF65-F5344CB8AC3E}">
        <p14:creationId xmlns:p14="http://schemas.microsoft.com/office/powerpoint/2010/main" val="21927770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C7AE8-E486-1BA2-AFDE-6A1D37820A13}"/>
              </a:ext>
            </a:extLst>
          </p:cNvPr>
          <p:cNvSpPr>
            <a:spLocks noGrp="1"/>
          </p:cNvSpPr>
          <p:nvPr>
            <p:ph type="title"/>
          </p:nvPr>
        </p:nvSpPr>
        <p:spPr/>
        <p:txBody>
          <a:bodyPr/>
          <a:lstStyle/>
          <a:p>
            <a:r>
              <a:rPr lang="en-US" dirty="0"/>
              <a:t>BURUN UCU KALDIRMA</a:t>
            </a:r>
            <a:br>
              <a:rPr lang="en-US" dirty="0"/>
            </a:br>
            <a:endParaRPr lang="en-TR" dirty="0"/>
          </a:p>
        </p:txBody>
      </p:sp>
      <p:sp>
        <p:nvSpPr>
          <p:cNvPr id="3" name="Content Placeholder 2">
            <a:extLst>
              <a:ext uri="{FF2B5EF4-FFF2-40B4-BE49-F238E27FC236}">
                <a16:creationId xmlns:a16="http://schemas.microsoft.com/office/drawing/2014/main" id="{99F348FC-8FB4-10C9-B268-6926678343FC}"/>
              </a:ext>
            </a:extLst>
          </p:cNvPr>
          <p:cNvSpPr>
            <a:spLocks noGrp="1"/>
          </p:cNvSpPr>
          <p:nvPr>
            <p:ph idx="1"/>
          </p:nvPr>
        </p:nvSpPr>
        <p:spPr>
          <a:xfrm>
            <a:off x="685800" y="1337733"/>
            <a:ext cx="10131425" cy="2261287"/>
          </a:xfrm>
        </p:spPr>
        <p:txBody>
          <a:bodyPr/>
          <a:lstStyle/>
          <a:p>
            <a:r>
              <a:rPr lang="en-US" dirty="0" err="1"/>
              <a:t>Nazal</a:t>
            </a:r>
            <a:r>
              <a:rPr lang="en-US" dirty="0"/>
              <a:t> </a:t>
            </a:r>
            <a:r>
              <a:rPr lang="en-US" dirty="0" err="1"/>
              <a:t>kolumella</a:t>
            </a:r>
            <a:r>
              <a:rPr lang="en-US" dirty="0"/>
              <a:t> </a:t>
            </a:r>
            <a:r>
              <a:rPr lang="en-US" dirty="0" err="1"/>
              <a:t>tabanına</a:t>
            </a:r>
            <a:r>
              <a:rPr lang="en-US" dirty="0"/>
              <a:t> </a:t>
            </a:r>
            <a:r>
              <a:rPr lang="en-US" dirty="0" err="1"/>
              <a:t>enjeksiyon</a:t>
            </a:r>
            <a:endParaRPr lang="en-US" dirty="0"/>
          </a:p>
          <a:p>
            <a:r>
              <a:rPr lang="en-US" dirty="0" err="1"/>
              <a:t>M.depressor</a:t>
            </a:r>
            <a:r>
              <a:rPr lang="en-US" dirty="0"/>
              <a:t> </a:t>
            </a:r>
            <a:r>
              <a:rPr lang="en-US" dirty="0" err="1"/>
              <a:t>septi</a:t>
            </a:r>
            <a:r>
              <a:rPr lang="en-US" dirty="0"/>
              <a:t> nasi</a:t>
            </a:r>
          </a:p>
          <a:p>
            <a:r>
              <a:rPr lang="en-US" dirty="0" err="1"/>
              <a:t>Erkeklerde</a:t>
            </a:r>
            <a:r>
              <a:rPr lang="en-US" dirty="0"/>
              <a:t> 90 </a:t>
            </a:r>
            <a:r>
              <a:rPr lang="en-US" dirty="0" err="1"/>
              <a:t>iken</a:t>
            </a:r>
            <a:r>
              <a:rPr lang="en-US" dirty="0"/>
              <a:t> </a:t>
            </a:r>
            <a:r>
              <a:rPr lang="en-US" dirty="0" err="1"/>
              <a:t>kadınlarda</a:t>
            </a:r>
            <a:r>
              <a:rPr lang="en-US" dirty="0"/>
              <a:t> </a:t>
            </a:r>
            <a:r>
              <a:rPr lang="en-US" dirty="0" err="1"/>
              <a:t>ve</a:t>
            </a:r>
            <a:r>
              <a:rPr lang="en-US" dirty="0"/>
              <a:t> </a:t>
            </a:r>
            <a:r>
              <a:rPr lang="en-US" dirty="0" err="1"/>
              <a:t>daha</a:t>
            </a:r>
            <a:r>
              <a:rPr lang="en-US" dirty="0"/>
              <a:t> </a:t>
            </a:r>
            <a:r>
              <a:rPr lang="en-US" dirty="0" err="1"/>
              <a:t>fazla</a:t>
            </a:r>
            <a:r>
              <a:rPr lang="en-US" dirty="0"/>
              <a:t> </a:t>
            </a:r>
            <a:r>
              <a:rPr lang="en-US" dirty="0" err="1"/>
              <a:t>olmalı</a:t>
            </a:r>
            <a:endParaRPr lang="en-US" dirty="0"/>
          </a:p>
        </p:txBody>
      </p:sp>
      <p:sp>
        <p:nvSpPr>
          <p:cNvPr id="4" name="TextBox 3">
            <a:extLst>
              <a:ext uri="{FF2B5EF4-FFF2-40B4-BE49-F238E27FC236}">
                <a16:creationId xmlns:a16="http://schemas.microsoft.com/office/drawing/2014/main" id="{F2D1F61B-04D2-5C45-A94F-5A2B41C8661A}"/>
              </a:ext>
            </a:extLst>
          </p:cNvPr>
          <p:cNvSpPr txBox="1"/>
          <p:nvPr/>
        </p:nvSpPr>
        <p:spPr>
          <a:xfrm>
            <a:off x="6889224" y="4327153"/>
            <a:ext cx="4179670" cy="1200329"/>
          </a:xfrm>
          <a:prstGeom prst="rect">
            <a:avLst/>
          </a:prstGeom>
          <a:noFill/>
        </p:spPr>
        <p:txBody>
          <a:bodyPr wrap="none" rtlCol="0">
            <a:spAutoFit/>
          </a:bodyPr>
          <a:lstStyle/>
          <a:p>
            <a:r>
              <a:rPr lang="en-US" dirty="0" err="1"/>
              <a:t>OnabotulinumtoxinA</a:t>
            </a:r>
            <a:r>
              <a:rPr lang="en-US" dirty="0"/>
              <a:t> (BNTA- ONA)  2-4 BU</a:t>
            </a:r>
          </a:p>
          <a:p>
            <a:br>
              <a:rPr lang="en-US" dirty="0"/>
            </a:br>
            <a:r>
              <a:rPr lang="en-US" dirty="0" err="1"/>
              <a:t>AbobotulinumtoxinA</a:t>
            </a:r>
            <a:r>
              <a:rPr lang="en-US" dirty="0"/>
              <a:t> (BNTA-ABO)  4-8 DU</a:t>
            </a:r>
          </a:p>
          <a:p>
            <a:endParaRPr lang="en-TR" dirty="0"/>
          </a:p>
        </p:txBody>
      </p:sp>
      <p:pic>
        <p:nvPicPr>
          <p:cNvPr id="5" name="Picture 4" descr="Graphical user interface, application, Teams&#10;&#10;Description automatically generated">
            <a:extLst>
              <a:ext uri="{FF2B5EF4-FFF2-40B4-BE49-F238E27FC236}">
                <a16:creationId xmlns:a16="http://schemas.microsoft.com/office/drawing/2014/main" id="{4A618B75-2B13-34EE-F60E-400DB7487862}"/>
              </a:ext>
            </a:extLst>
          </p:cNvPr>
          <p:cNvPicPr>
            <a:picLocks noChangeAspect="1"/>
          </p:cNvPicPr>
          <p:nvPr/>
        </p:nvPicPr>
        <p:blipFill rotWithShape="1">
          <a:blip r:embed="rId2"/>
          <a:srcRect l="20071" t="18358" r="22236"/>
          <a:stretch/>
        </p:blipFill>
        <p:spPr>
          <a:xfrm>
            <a:off x="9470888" y="43851"/>
            <a:ext cx="2692673" cy="3555169"/>
          </a:xfrm>
          <a:prstGeom prst="rect">
            <a:avLst/>
          </a:prstGeom>
        </p:spPr>
      </p:pic>
      <p:pic>
        <p:nvPicPr>
          <p:cNvPr id="7" name="Picture 6" descr="Diagram&#10;&#10;Description automatically generated">
            <a:extLst>
              <a:ext uri="{FF2B5EF4-FFF2-40B4-BE49-F238E27FC236}">
                <a16:creationId xmlns:a16="http://schemas.microsoft.com/office/drawing/2014/main" id="{C1957680-3A4F-4E15-C54B-243BE9AD1261}"/>
              </a:ext>
            </a:extLst>
          </p:cNvPr>
          <p:cNvPicPr>
            <a:picLocks noChangeAspect="1"/>
          </p:cNvPicPr>
          <p:nvPr/>
        </p:nvPicPr>
        <p:blipFill>
          <a:blip r:embed="rId3"/>
          <a:stretch>
            <a:fillRect/>
          </a:stretch>
        </p:blipFill>
        <p:spPr>
          <a:xfrm>
            <a:off x="6232526" y="278744"/>
            <a:ext cx="3211973" cy="3211973"/>
          </a:xfrm>
          <a:prstGeom prst="rect">
            <a:avLst/>
          </a:prstGeom>
        </p:spPr>
      </p:pic>
      <p:pic>
        <p:nvPicPr>
          <p:cNvPr id="9" name="Picture 8" descr="A picture containing indoor, person, person, female&#10;&#10;Description automatically generated">
            <a:extLst>
              <a:ext uri="{FF2B5EF4-FFF2-40B4-BE49-F238E27FC236}">
                <a16:creationId xmlns:a16="http://schemas.microsoft.com/office/drawing/2014/main" id="{8CA0DDD2-ED23-814D-86C6-E140F7348AD2}"/>
              </a:ext>
            </a:extLst>
          </p:cNvPr>
          <p:cNvPicPr>
            <a:picLocks noChangeAspect="1"/>
          </p:cNvPicPr>
          <p:nvPr/>
        </p:nvPicPr>
        <p:blipFill>
          <a:blip r:embed="rId4"/>
          <a:stretch>
            <a:fillRect/>
          </a:stretch>
        </p:blipFill>
        <p:spPr>
          <a:xfrm>
            <a:off x="228809" y="3577455"/>
            <a:ext cx="5832080" cy="3280545"/>
          </a:xfrm>
          <a:prstGeom prst="rect">
            <a:avLst/>
          </a:prstGeom>
        </p:spPr>
      </p:pic>
    </p:spTree>
    <p:extLst>
      <p:ext uri="{BB962C8B-B14F-4D97-AF65-F5344CB8AC3E}">
        <p14:creationId xmlns:p14="http://schemas.microsoft.com/office/powerpoint/2010/main" val="42440536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a:extLst>
              <a:ext uri="{FF2B5EF4-FFF2-40B4-BE49-F238E27FC236}">
                <a16:creationId xmlns:a16="http://schemas.microsoft.com/office/drawing/2014/main" id="{9EA270B7-0C61-1958-F16B-9B700071991E}"/>
              </a:ext>
            </a:extLst>
          </p:cNvPr>
          <p:cNvPicPr>
            <a:picLocks noGrp="1" noChangeAspect="1"/>
          </p:cNvPicPr>
          <p:nvPr>
            <p:ph idx="1"/>
          </p:nvPr>
        </p:nvPicPr>
        <p:blipFill>
          <a:blip r:embed="rId2"/>
          <a:stretch>
            <a:fillRect/>
          </a:stretch>
        </p:blipFill>
        <p:spPr>
          <a:xfrm>
            <a:off x="838200" y="825624"/>
            <a:ext cx="10515599" cy="5067073"/>
          </a:xfrm>
          <a:prstGeom prst="rect">
            <a:avLst/>
          </a:prstGeom>
        </p:spPr>
      </p:pic>
    </p:spTree>
    <p:extLst>
      <p:ext uri="{BB962C8B-B14F-4D97-AF65-F5344CB8AC3E}">
        <p14:creationId xmlns:p14="http://schemas.microsoft.com/office/powerpoint/2010/main" val="30167671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64936-EB02-E016-DCFE-44FA68E5E66B}"/>
              </a:ext>
            </a:extLst>
          </p:cNvPr>
          <p:cNvSpPr>
            <a:spLocks noGrp="1"/>
          </p:cNvSpPr>
          <p:nvPr>
            <p:ph type="title"/>
          </p:nvPr>
        </p:nvSpPr>
        <p:spPr>
          <a:xfrm>
            <a:off x="685801" y="167148"/>
            <a:ext cx="10131425" cy="1456267"/>
          </a:xfrm>
        </p:spPr>
        <p:txBody>
          <a:bodyPr/>
          <a:lstStyle/>
          <a:p>
            <a:r>
              <a:rPr lang="en-US" dirty="0"/>
              <a:t>BURUN KANADI AÇIKLIĞI</a:t>
            </a:r>
            <a:br>
              <a:rPr lang="en-US" dirty="0"/>
            </a:br>
            <a:endParaRPr lang="en-TR" dirty="0"/>
          </a:p>
        </p:txBody>
      </p:sp>
      <p:sp>
        <p:nvSpPr>
          <p:cNvPr id="3" name="Content Placeholder 2">
            <a:extLst>
              <a:ext uri="{FF2B5EF4-FFF2-40B4-BE49-F238E27FC236}">
                <a16:creationId xmlns:a16="http://schemas.microsoft.com/office/drawing/2014/main" id="{F5AD2EA1-5FBD-5314-81E9-7FB1CC0364B0}"/>
              </a:ext>
            </a:extLst>
          </p:cNvPr>
          <p:cNvSpPr>
            <a:spLocks noGrp="1"/>
          </p:cNvSpPr>
          <p:nvPr>
            <p:ph idx="1"/>
          </p:nvPr>
        </p:nvSpPr>
        <p:spPr>
          <a:xfrm>
            <a:off x="685800" y="980606"/>
            <a:ext cx="10131425" cy="2906004"/>
          </a:xfrm>
        </p:spPr>
        <p:txBody>
          <a:bodyPr/>
          <a:lstStyle/>
          <a:p>
            <a:r>
              <a:rPr lang="en-US" dirty="0" err="1"/>
              <a:t>M.dilator</a:t>
            </a:r>
            <a:r>
              <a:rPr lang="en-US" dirty="0"/>
              <a:t> </a:t>
            </a:r>
            <a:r>
              <a:rPr lang="en-US" dirty="0" err="1"/>
              <a:t>nazalis</a:t>
            </a:r>
            <a:r>
              <a:rPr lang="en-US" dirty="0"/>
              <a:t>, </a:t>
            </a:r>
            <a:r>
              <a:rPr lang="en-US" dirty="0" err="1"/>
              <a:t>nazalis</a:t>
            </a:r>
            <a:r>
              <a:rPr lang="en-US" dirty="0"/>
              <a:t> </a:t>
            </a:r>
            <a:r>
              <a:rPr lang="en-US" dirty="0" err="1"/>
              <a:t>kasının</a:t>
            </a:r>
            <a:r>
              <a:rPr lang="en-US" dirty="0"/>
              <a:t> alt </a:t>
            </a:r>
            <a:r>
              <a:rPr lang="en-US" dirty="0" err="1"/>
              <a:t>parçası</a:t>
            </a:r>
            <a:r>
              <a:rPr lang="en-US" dirty="0"/>
              <a:t> </a:t>
            </a:r>
            <a:r>
              <a:rPr lang="en-US" dirty="0" err="1"/>
              <a:t>ve</a:t>
            </a:r>
            <a:r>
              <a:rPr lang="en-US" dirty="0"/>
              <a:t> alar </a:t>
            </a:r>
            <a:r>
              <a:rPr lang="en-US" dirty="0" err="1"/>
              <a:t>kartilaja</a:t>
            </a:r>
            <a:r>
              <a:rPr lang="en-US" dirty="0"/>
              <a:t> </a:t>
            </a:r>
            <a:r>
              <a:rPr lang="en-US" dirty="0" err="1"/>
              <a:t>tutunur</a:t>
            </a:r>
            <a:r>
              <a:rPr lang="en-US" dirty="0"/>
              <a:t>, </a:t>
            </a:r>
          </a:p>
          <a:p>
            <a:r>
              <a:rPr lang="en-US" dirty="0" err="1"/>
              <a:t>Burun</a:t>
            </a:r>
            <a:r>
              <a:rPr lang="en-US" dirty="0"/>
              <a:t> </a:t>
            </a:r>
            <a:r>
              <a:rPr lang="en-US" dirty="0" err="1"/>
              <a:t>kanatlarında</a:t>
            </a:r>
            <a:r>
              <a:rPr lang="en-US" dirty="0"/>
              <a:t> </a:t>
            </a:r>
            <a:r>
              <a:rPr lang="en-US" dirty="0" err="1"/>
              <a:t>genişlemeye</a:t>
            </a:r>
            <a:r>
              <a:rPr lang="en-US" dirty="0"/>
              <a:t> </a:t>
            </a:r>
            <a:r>
              <a:rPr lang="en-US" dirty="0" err="1"/>
              <a:t>neden</a:t>
            </a:r>
            <a:r>
              <a:rPr lang="en-US" dirty="0"/>
              <a:t> </a:t>
            </a:r>
            <a:r>
              <a:rPr lang="en-US" dirty="0" err="1"/>
              <a:t>olur</a:t>
            </a:r>
            <a:endParaRPr lang="en-US" dirty="0"/>
          </a:p>
          <a:p>
            <a:r>
              <a:rPr lang="en-US" dirty="0"/>
              <a:t>Alt lateral </a:t>
            </a:r>
            <a:r>
              <a:rPr lang="en-US" dirty="0" err="1"/>
              <a:t>kıkırdakların</a:t>
            </a:r>
            <a:r>
              <a:rPr lang="en-US" dirty="0"/>
              <a:t> lateral </a:t>
            </a:r>
            <a:r>
              <a:rPr lang="en-US" dirty="0" err="1"/>
              <a:t>kruslarına</a:t>
            </a:r>
            <a:r>
              <a:rPr lang="en-US" dirty="0"/>
              <a:t> </a:t>
            </a:r>
            <a:r>
              <a:rPr lang="en-US" dirty="0" err="1"/>
              <a:t>yüzeyel</a:t>
            </a:r>
            <a:endParaRPr lang="en-US" dirty="0"/>
          </a:p>
          <a:p>
            <a:r>
              <a:rPr lang="en-US" dirty="0"/>
              <a:t>Alar </a:t>
            </a:r>
            <a:r>
              <a:rPr lang="en-US" dirty="0" err="1"/>
              <a:t>kıkırdağa</a:t>
            </a:r>
            <a:r>
              <a:rPr lang="en-US" dirty="0"/>
              <a:t> </a:t>
            </a:r>
            <a:r>
              <a:rPr lang="en-US" dirty="0" err="1"/>
              <a:t>gelmemesine</a:t>
            </a:r>
            <a:r>
              <a:rPr lang="en-US" dirty="0"/>
              <a:t> </a:t>
            </a:r>
            <a:r>
              <a:rPr lang="en-US" dirty="0" err="1"/>
              <a:t>dikkat</a:t>
            </a:r>
            <a:r>
              <a:rPr lang="en-US" dirty="0"/>
              <a:t> </a:t>
            </a:r>
            <a:r>
              <a:rPr lang="en-US" dirty="0" err="1"/>
              <a:t>edilmeli</a:t>
            </a:r>
            <a:endParaRPr lang="en-US" dirty="0"/>
          </a:p>
          <a:p>
            <a:pPr marL="0" indent="0">
              <a:buNone/>
            </a:pPr>
            <a:br>
              <a:rPr lang="en-US" dirty="0"/>
            </a:br>
            <a:endParaRPr lang="en-TR" dirty="0"/>
          </a:p>
        </p:txBody>
      </p:sp>
      <p:sp>
        <p:nvSpPr>
          <p:cNvPr id="4" name="TextBox 3">
            <a:extLst>
              <a:ext uri="{FF2B5EF4-FFF2-40B4-BE49-F238E27FC236}">
                <a16:creationId xmlns:a16="http://schemas.microsoft.com/office/drawing/2014/main" id="{C350B3ED-9E57-4BE4-5382-C0FBD494E27E}"/>
              </a:ext>
            </a:extLst>
          </p:cNvPr>
          <p:cNvSpPr txBox="1"/>
          <p:nvPr/>
        </p:nvSpPr>
        <p:spPr>
          <a:xfrm>
            <a:off x="7228437" y="4914206"/>
            <a:ext cx="3942426" cy="1200329"/>
          </a:xfrm>
          <a:prstGeom prst="rect">
            <a:avLst/>
          </a:prstGeom>
          <a:noFill/>
        </p:spPr>
        <p:txBody>
          <a:bodyPr wrap="none" rtlCol="0">
            <a:spAutoFit/>
          </a:bodyPr>
          <a:lstStyle/>
          <a:p>
            <a:r>
              <a:rPr lang="en-US" dirty="0" err="1"/>
              <a:t>OnabotulinumtoxinA</a:t>
            </a:r>
            <a:r>
              <a:rPr lang="en-US" dirty="0"/>
              <a:t> (BNTA- ONA)  4 BU</a:t>
            </a:r>
          </a:p>
          <a:p>
            <a:br>
              <a:rPr lang="en-US" dirty="0"/>
            </a:br>
            <a:r>
              <a:rPr lang="en-US" dirty="0" err="1"/>
              <a:t>AbobotulinumtoxinA</a:t>
            </a:r>
            <a:r>
              <a:rPr lang="en-US" dirty="0"/>
              <a:t> (BNTA-ABO)  8 DU</a:t>
            </a:r>
          </a:p>
          <a:p>
            <a:endParaRPr lang="en-TR" dirty="0"/>
          </a:p>
        </p:txBody>
      </p:sp>
      <p:pic>
        <p:nvPicPr>
          <p:cNvPr id="6" name="Picture 5" descr="A picture containing person, indoor, close&#10;&#10;Description automatically generated">
            <a:extLst>
              <a:ext uri="{FF2B5EF4-FFF2-40B4-BE49-F238E27FC236}">
                <a16:creationId xmlns:a16="http://schemas.microsoft.com/office/drawing/2014/main" id="{F1F6B7F4-9BC7-297C-1A9F-AD788F1E1128}"/>
              </a:ext>
            </a:extLst>
          </p:cNvPr>
          <p:cNvPicPr>
            <a:picLocks noChangeAspect="1"/>
          </p:cNvPicPr>
          <p:nvPr/>
        </p:nvPicPr>
        <p:blipFill>
          <a:blip r:embed="rId2"/>
          <a:stretch>
            <a:fillRect/>
          </a:stretch>
        </p:blipFill>
        <p:spPr>
          <a:xfrm>
            <a:off x="685801" y="3096839"/>
            <a:ext cx="5410199" cy="3761161"/>
          </a:xfrm>
          <a:prstGeom prst="rect">
            <a:avLst/>
          </a:prstGeom>
        </p:spPr>
      </p:pic>
    </p:spTree>
    <p:extLst>
      <p:ext uri="{BB962C8B-B14F-4D97-AF65-F5344CB8AC3E}">
        <p14:creationId xmlns:p14="http://schemas.microsoft.com/office/powerpoint/2010/main" val="10667122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B483C-7485-FE62-C9C1-24207B8D0858}"/>
              </a:ext>
            </a:extLst>
          </p:cNvPr>
          <p:cNvSpPr>
            <a:spLocks noGrp="1"/>
          </p:cNvSpPr>
          <p:nvPr>
            <p:ph type="title"/>
          </p:nvPr>
        </p:nvSpPr>
        <p:spPr/>
        <p:txBody>
          <a:bodyPr>
            <a:normAutofit/>
          </a:bodyPr>
          <a:lstStyle/>
          <a:p>
            <a:r>
              <a:rPr lang="en-US" sz="3200" dirty="0"/>
              <a:t>ORAL KOMİSSÜRLERİ KALDIRMAK </a:t>
            </a:r>
            <a:br>
              <a:rPr lang="en-US" sz="3200" dirty="0"/>
            </a:br>
            <a:endParaRPr lang="en-TR" sz="3200" dirty="0"/>
          </a:p>
        </p:txBody>
      </p:sp>
      <p:sp>
        <p:nvSpPr>
          <p:cNvPr id="3" name="Content Placeholder 2">
            <a:extLst>
              <a:ext uri="{FF2B5EF4-FFF2-40B4-BE49-F238E27FC236}">
                <a16:creationId xmlns:a16="http://schemas.microsoft.com/office/drawing/2014/main" id="{6890B646-EFEA-FFCF-FEE3-67F067021A36}"/>
              </a:ext>
            </a:extLst>
          </p:cNvPr>
          <p:cNvSpPr>
            <a:spLocks noGrp="1"/>
          </p:cNvSpPr>
          <p:nvPr>
            <p:ph idx="1"/>
          </p:nvPr>
        </p:nvSpPr>
        <p:spPr>
          <a:xfrm>
            <a:off x="465520" y="2673944"/>
            <a:ext cx="10131425" cy="2948917"/>
          </a:xfrm>
        </p:spPr>
        <p:txBody>
          <a:bodyPr>
            <a:normAutofit/>
          </a:bodyPr>
          <a:lstStyle/>
          <a:p>
            <a:r>
              <a:rPr lang="en-US" dirty="0" err="1"/>
              <a:t>M.depressor</a:t>
            </a:r>
            <a:r>
              <a:rPr lang="en-US" dirty="0"/>
              <a:t> </a:t>
            </a:r>
            <a:r>
              <a:rPr lang="en-US" dirty="0" err="1"/>
              <a:t>anguli</a:t>
            </a:r>
            <a:r>
              <a:rPr lang="en-US" dirty="0"/>
              <a:t> </a:t>
            </a:r>
            <a:r>
              <a:rPr lang="en-US" dirty="0" err="1"/>
              <a:t>oris</a:t>
            </a:r>
            <a:r>
              <a:rPr lang="en-US" dirty="0"/>
              <a:t> (DAO) </a:t>
            </a:r>
            <a:r>
              <a:rPr lang="en-US" dirty="0" err="1"/>
              <a:t>enjeksiyonu</a:t>
            </a:r>
            <a:r>
              <a:rPr lang="en-US" dirty="0"/>
              <a:t>, </a:t>
            </a:r>
            <a:r>
              <a:rPr lang="en-US" dirty="0" err="1"/>
              <a:t>zygomatik</a:t>
            </a:r>
            <a:r>
              <a:rPr lang="en-US" dirty="0"/>
              <a:t> </a:t>
            </a:r>
            <a:r>
              <a:rPr lang="en-US" dirty="0" err="1"/>
              <a:t>kaslar</a:t>
            </a:r>
            <a:r>
              <a:rPr lang="en-US" dirty="0"/>
              <a:t> </a:t>
            </a:r>
            <a:r>
              <a:rPr lang="en-US" dirty="0" err="1"/>
              <a:t>devreye</a:t>
            </a:r>
            <a:r>
              <a:rPr lang="en-US" dirty="0"/>
              <a:t> </a:t>
            </a:r>
            <a:r>
              <a:rPr lang="en-US" dirty="0" err="1"/>
              <a:t>girer</a:t>
            </a:r>
            <a:endParaRPr lang="en-US" dirty="0"/>
          </a:p>
          <a:p>
            <a:r>
              <a:rPr lang="en-US" dirty="0" err="1"/>
              <a:t>Ağız</a:t>
            </a:r>
            <a:r>
              <a:rPr lang="en-US" dirty="0"/>
              <a:t> </a:t>
            </a:r>
            <a:r>
              <a:rPr lang="en-US" dirty="0" err="1"/>
              <a:t>köşeleri</a:t>
            </a:r>
            <a:r>
              <a:rPr lang="en-US" dirty="0"/>
              <a:t> </a:t>
            </a:r>
            <a:r>
              <a:rPr lang="en-US" dirty="0" err="1"/>
              <a:t>aşağıya</a:t>
            </a:r>
            <a:r>
              <a:rPr lang="en-US" dirty="0"/>
              <a:t> </a:t>
            </a:r>
            <a:r>
              <a:rPr lang="en-US" dirty="0" err="1"/>
              <a:t>dönük</a:t>
            </a:r>
            <a:r>
              <a:rPr lang="en-US" dirty="0"/>
              <a:t> </a:t>
            </a:r>
            <a:r>
              <a:rPr lang="en-US" dirty="0" err="1"/>
              <a:t>hastalar</a:t>
            </a:r>
            <a:endParaRPr lang="en-US" dirty="0"/>
          </a:p>
          <a:p>
            <a:r>
              <a:rPr lang="en-US" dirty="0" err="1"/>
              <a:t>Angulus</a:t>
            </a:r>
            <a:r>
              <a:rPr lang="en-US" dirty="0"/>
              <a:t> </a:t>
            </a:r>
            <a:r>
              <a:rPr lang="en-US" dirty="0" err="1"/>
              <a:t>oris</a:t>
            </a:r>
            <a:r>
              <a:rPr lang="en-US" dirty="0"/>
              <a:t> den 1cm lateral 1cm inferior </a:t>
            </a:r>
            <a:r>
              <a:rPr lang="en-US" dirty="0" err="1"/>
              <a:t>tek</a:t>
            </a:r>
            <a:r>
              <a:rPr lang="en-US" dirty="0"/>
              <a:t> </a:t>
            </a:r>
            <a:r>
              <a:rPr lang="en-US" dirty="0" err="1"/>
              <a:t>enjeksiyon</a:t>
            </a:r>
            <a:endParaRPr lang="en-US" dirty="0"/>
          </a:p>
          <a:p>
            <a:r>
              <a:rPr lang="en-US" dirty="0"/>
              <a:t>Perioral </a:t>
            </a:r>
            <a:r>
              <a:rPr lang="en-US" dirty="0" err="1"/>
              <a:t>kasların</a:t>
            </a:r>
            <a:r>
              <a:rPr lang="en-US" dirty="0"/>
              <a:t> </a:t>
            </a:r>
            <a:r>
              <a:rPr lang="en-US" dirty="0" err="1"/>
              <a:t>etkilenmemesi</a:t>
            </a:r>
            <a:r>
              <a:rPr lang="en-US" dirty="0"/>
              <a:t> </a:t>
            </a:r>
            <a:r>
              <a:rPr lang="en-US" dirty="0" err="1"/>
              <a:t>önemli</a:t>
            </a:r>
            <a:endParaRPr lang="en-US" dirty="0"/>
          </a:p>
          <a:p>
            <a:r>
              <a:rPr lang="en-US" dirty="0"/>
              <a:t>Marionette </a:t>
            </a:r>
            <a:r>
              <a:rPr lang="en-US" dirty="0" err="1"/>
              <a:t>çizgileri</a:t>
            </a:r>
            <a:r>
              <a:rPr lang="en-US" dirty="0"/>
              <a:t> </a:t>
            </a:r>
            <a:r>
              <a:rPr lang="en-US" dirty="0" err="1"/>
              <a:t>kaybolmaz</a:t>
            </a:r>
            <a:endParaRPr lang="en-US" dirty="0"/>
          </a:p>
          <a:p>
            <a:r>
              <a:rPr lang="en-US" dirty="0" err="1"/>
              <a:t>M.depressor</a:t>
            </a:r>
            <a:r>
              <a:rPr lang="en-US" dirty="0"/>
              <a:t> labii inferior </a:t>
            </a:r>
            <a:r>
              <a:rPr lang="en-US" dirty="0" err="1"/>
              <a:t>etkilenmemeli</a:t>
            </a:r>
            <a:endParaRPr lang="en-US" dirty="0"/>
          </a:p>
          <a:p>
            <a:endParaRPr lang="en-TR" dirty="0"/>
          </a:p>
        </p:txBody>
      </p:sp>
      <p:sp>
        <p:nvSpPr>
          <p:cNvPr id="6" name="TextBox 5">
            <a:extLst>
              <a:ext uri="{FF2B5EF4-FFF2-40B4-BE49-F238E27FC236}">
                <a16:creationId xmlns:a16="http://schemas.microsoft.com/office/drawing/2014/main" id="{2F97BDC4-4A0A-5593-2CFB-2DD1AFBB9346}"/>
              </a:ext>
            </a:extLst>
          </p:cNvPr>
          <p:cNvSpPr txBox="1"/>
          <p:nvPr/>
        </p:nvSpPr>
        <p:spPr>
          <a:xfrm>
            <a:off x="7162320" y="5254548"/>
            <a:ext cx="4179670" cy="1200329"/>
          </a:xfrm>
          <a:prstGeom prst="rect">
            <a:avLst/>
          </a:prstGeom>
          <a:noFill/>
        </p:spPr>
        <p:txBody>
          <a:bodyPr wrap="none" rtlCol="0">
            <a:spAutoFit/>
          </a:bodyPr>
          <a:lstStyle/>
          <a:p>
            <a:r>
              <a:rPr lang="en-US" dirty="0" err="1"/>
              <a:t>OnabotulinumtoxinA</a:t>
            </a:r>
            <a:r>
              <a:rPr lang="en-US" dirty="0"/>
              <a:t> (BNTA- ONA)  2-5 BU</a:t>
            </a:r>
          </a:p>
          <a:p>
            <a:br>
              <a:rPr lang="en-US" dirty="0"/>
            </a:br>
            <a:r>
              <a:rPr lang="en-US" dirty="0" err="1"/>
              <a:t>AbobotulinumtoxinA</a:t>
            </a:r>
            <a:r>
              <a:rPr lang="en-US" dirty="0"/>
              <a:t> (BNTA-ABO)  6-15 DU</a:t>
            </a:r>
          </a:p>
          <a:p>
            <a:endParaRPr lang="en-TR" dirty="0"/>
          </a:p>
        </p:txBody>
      </p:sp>
      <p:pic>
        <p:nvPicPr>
          <p:cNvPr id="5" name="Picture 4" descr="A collage of a person&#10;&#10;Description automatically generated with low confidence">
            <a:extLst>
              <a:ext uri="{FF2B5EF4-FFF2-40B4-BE49-F238E27FC236}">
                <a16:creationId xmlns:a16="http://schemas.microsoft.com/office/drawing/2014/main" id="{7B51CB63-A372-6E28-B546-87ABDF845188}"/>
              </a:ext>
            </a:extLst>
          </p:cNvPr>
          <p:cNvPicPr>
            <a:picLocks noChangeAspect="1"/>
          </p:cNvPicPr>
          <p:nvPr/>
        </p:nvPicPr>
        <p:blipFill>
          <a:blip r:embed="rId2"/>
          <a:stretch>
            <a:fillRect/>
          </a:stretch>
        </p:blipFill>
        <p:spPr>
          <a:xfrm>
            <a:off x="6312310" y="92775"/>
            <a:ext cx="5879690" cy="2210764"/>
          </a:xfrm>
          <a:prstGeom prst="rect">
            <a:avLst/>
          </a:prstGeom>
        </p:spPr>
      </p:pic>
    </p:spTree>
    <p:extLst>
      <p:ext uri="{BB962C8B-B14F-4D97-AF65-F5344CB8AC3E}">
        <p14:creationId xmlns:p14="http://schemas.microsoft.com/office/powerpoint/2010/main" val="3892361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56BDE-4EF4-947D-A67F-F0FA5FF78A43}"/>
              </a:ext>
            </a:extLst>
          </p:cNvPr>
          <p:cNvSpPr>
            <a:spLocks noGrp="1"/>
          </p:cNvSpPr>
          <p:nvPr>
            <p:ph type="title"/>
          </p:nvPr>
        </p:nvSpPr>
        <p:spPr/>
        <p:txBody>
          <a:bodyPr/>
          <a:lstStyle/>
          <a:p>
            <a:endParaRPr lang="en-TR"/>
          </a:p>
        </p:txBody>
      </p:sp>
      <p:pic>
        <p:nvPicPr>
          <p:cNvPr id="5" name="Content Placeholder 4">
            <a:extLst>
              <a:ext uri="{FF2B5EF4-FFF2-40B4-BE49-F238E27FC236}">
                <a16:creationId xmlns:a16="http://schemas.microsoft.com/office/drawing/2014/main" id="{48483620-F403-97EF-36DA-A5ADAB653D15}"/>
              </a:ext>
            </a:extLst>
          </p:cNvPr>
          <p:cNvPicPr>
            <a:picLocks noGrp="1" noChangeAspect="1"/>
          </p:cNvPicPr>
          <p:nvPr>
            <p:ph idx="1"/>
          </p:nvPr>
        </p:nvPicPr>
        <p:blipFill>
          <a:blip r:embed="rId2"/>
          <a:stretch>
            <a:fillRect/>
          </a:stretch>
        </p:blipFill>
        <p:spPr>
          <a:xfrm>
            <a:off x="-38100" y="1642506"/>
            <a:ext cx="6134100" cy="3920094"/>
          </a:xfrm>
        </p:spPr>
      </p:pic>
      <p:pic>
        <p:nvPicPr>
          <p:cNvPr id="7" name="Picture 6">
            <a:extLst>
              <a:ext uri="{FF2B5EF4-FFF2-40B4-BE49-F238E27FC236}">
                <a16:creationId xmlns:a16="http://schemas.microsoft.com/office/drawing/2014/main" id="{15CCD8A7-E72D-BA3A-6EA8-1E8CC119B65E}"/>
              </a:ext>
            </a:extLst>
          </p:cNvPr>
          <p:cNvPicPr>
            <a:picLocks noChangeAspect="1"/>
          </p:cNvPicPr>
          <p:nvPr/>
        </p:nvPicPr>
        <p:blipFill>
          <a:blip r:embed="rId3"/>
          <a:stretch>
            <a:fillRect/>
          </a:stretch>
        </p:blipFill>
        <p:spPr>
          <a:xfrm>
            <a:off x="6096000" y="19050"/>
            <a:ext cx="6134100" cy="6819900"/>
          </a:xfrm>
          <a:prstGeom prst="rect">
            <a:avLst/>
          </a:prstGeom>
        </p:spPr>
      </p:pic>
    </p:spTree>
    <p:extLst>
      <p:ext uri="{BB962C8B-B14F-4D97-AF65-F5344CB8AC3E}">
        <p14:creationId xmlns:p14="http://schemas.microsoft.com/office/powerpoint/2010/main" val="31944152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F8DC9-AD8D-7F1A-6D98-7708CED57434}"/>
              </a:ext>
            </a:extLst>
          </p:cNvPr>
          <p:cNvSpPr>
            <a:spLocks noGrp="1"/>
          </p:cNvSpPr>
          <p:nvPr>
            <p:ph type="title"/>
          </p:nvPr>
        </p:nvSpPr>
        <p:spPr/>
        <p:txBody>
          <a:bodyPr/>
          <a:lstStyle/>
          <a:p>
            <a:r>
              <a:rPr lang="en-US" dirty="0"/>
              <a:t>DUDAK KALDIRMA</a:t>
            </a:r>
            <a:br>
              <a:rPr lang="en-US" dirty="0"/>
            </a:br>
            <a:endParaRPr lang="en-TR" dirty="0"/>
          </a:p>
        </p:txBody>
      </p:sp>
      <p:sp>
        <p:nvSpPr>
          <p:cNvPr id="3" name="Content Placeholder 2">
            <a:extLst>
              <a:ext uri="{FF2B5EF4-FFF2-40B4-BE49-F238E27FC236}">
                <a16:creationId xmlns:a16="http://schemas.microsoft.com/office/drawing/2014/main" id="{EFF97D6E-AEBB-0FDE-7249-51FF6853E60F}"/>
              </a:ext>
            </a:extLst>
          </p:cNvPr>
          <p:cNvSpPr>
            <a:spLocks noGrp="1"/>
          </p:cNvSpPr>
          <p:nvPr>
            <p:ph idx="1"/>
          </p:nvPr>
        </p:nvSpPr>
        <p:spPr>
          <a:xfrm>
            <a:off x="685801" y="1598371"/>
            <a:ext cx="10131425" cy="2812992"/>
          </a:xfrm>
        </p:spPr>
        <p:txBody>
          <a:bodyPr>
            <a:normAutofit/>
          </a:bodyPr>
          <a:lstStyle/>
          <a:p>
            <a:r>
              <a:rPr lang="en-US" dirty="0" err="1"/>
              <a:t>Hedef</a:t>
            </a:r>
            <a:r>
              <a:rPr lang="en-US" dirty="0"/>
              <a:t> orbicularis </a:t>
            </a:r>
            <a:r>
              <a:rPr lang="en-US" dirty="0" err="1"/>
              <a:t>oris</a:t>
            </a:r>
            <a:r>
              <a:rPr lang="en-US" dirty="0"/>
              <a:t> </a:t>
            </a:r>
            <a:r>
              <a:rPr lang="en-US" dirty="0" err="1"/>
              <a:t>kası</a:t>
            </a:r>
            <a:r>
              <a:rPr lang="en-US" dirty="0"/>
              <a:t>, </a:t>
            </a:r>
            <a:r>
              <a:rPr lang="en-US" dirty="0" err="1"/>
              <a:t>psödoaugmentasyon</a:t>
            </a:r>
            <a:endParaRPr lang="en-US" dirty="0"/>
          </a:p>
          <a:p>
            <a:r>
              <a:rPr lang="en-US" dirty="0"/>
              <a:t>Kas </a:t>
            </a:r>
            <a:r>
              <a:rPr lang="en-US" dirty="0" err="1"/>
              <a:t>merkeze</a:t>
            </a:r>
            <a:r>
              <a:rPr lang="en-US" dirty="0"/>
              <a:t> </a:t>
            </a:r>
            <a:r>
              <a:rPr lang="en-US" dirty="0" err="1"/>
              <a:t>doğru</a:t>
            </a:r>
            <a:r>
              <a:rPr lang="en-US" dirty="0"/>
              <a:t> </a:t>
            </a:r>
            <a:r>
              <a:rPr lang="en-US" dirty="0" err="1"/>
              <a:t>büzer</a:t>
            </a:r>
            <a:endParaRPr lang="en-US" dirty="0"/>
          </a:p>
          <a:p>
            <a:r>
              <a:rPr lang="en-US" dirty="0" err="1"/>
              <a:t>Üst</a:t>
            </a:r>
            <a:r>
              <a:rPr lang="en-US" dirty="0"/>
              <a:t> </a:t>
            </a:r>
            <a:r>
              <a:rPr lang="en-US" dirty="0" err="1"/>
              <a:t>dudak</a:t>
            </a:r>
            <a:r>
              <a:rPr lang="en-US" dirty="0"/>
              <a:t> </a:t>
            </a:r>
            <a:r>
              <a:rPr lang="en-US" dirty="0" err="1"/>
              <a:t>elevatörleri</a:t>
            </a:r>
            <a:r>
              <a:rPr lang="en-US" dirty="0"/>
              <a:t> </a:t>
            </a:r>
            <a:r>
              <a:rPr lang="en-US" dirty="0" err="1"/>
              <a:t>ve</a:t>
            </a:r>
            <a:r>
              <a:rPr lang="en-US" dirty="0"/>
              <a:t> alt </a:t>
            </a:r>
            <a:r>
              <a:rPr lang="en-US" dirty="0" err="1"/>
              <a:t>dudak</a:t>
            </a:r>
            <a:r>
              <a:rPr lang="en-US" dirty="0"/>
              <a:t> </a:t>
            </a:r>
            <a:r>
              <a:rPr lang="en-US" dirty="0" err="1"/>
              <a:t>depresörleri</a:t>
            </a:r>
            <a:r>
              <a:rPr lang="en-US" dirty="0"/>
              <a:t> </a:t>
            </a:r>
            <a:r>
              <a:rPr lang="en-US" dirty="0" err="1"/>
              <a:t>zayıflatmak</a:t>
            </a:r>
            <a:r>
              <a:rPr lang="en-US" dirty="0"/>
              <a:t> </a:t>
            </a:r>
            <a:r>
              <a:rPr lang="en-US" dirty="0" err="1"/>
              <a:t>amaç</a:t>
            </a:r>
            <a:endParaRPr lang="en-US" dirty="0"/>
          </a:p>
          <a:p>
            <a:r>
              <a:rPr lang="en-US" dirty="0" err="1"/>
              <a:t>Vermillon</a:t>
            </a:r>
            <a:r>
              <a:rPr lang="en-US" dirty="0"/>
              <a:t> </a:t>
            </a:r>
            <a:r>
              <a:rPr lang="en-US" dirty="0" err="1"/>
              <a:t>sınırı</a:t>
            </a:r>
            <a:r>
              <a:rPr lang="en-US" dirty="0"/>
              <a:t> </a:t>
            </a:r>
            <a:r>
              <a:rPr lang="en-US" dirty="0" err="1"/>
              <a:t>filtrum</a:t>
            </a:r>
            <a:r>
              <a:rPr lang="en-US" dirty="0"/>
              <a:t> </a:t>
            </a:r>
            <a:r>
              <a:rPr lang="en-US" dirty="0" err="1"/>
              <a:t>tabanına</a:t>
            </a:r>
            <a:r>
              <a:rPr lang="en-US" dirty="0"/>
              <a:t> </a:t>
            </a:r>
            <a:r>
              <a:rPr lang="en-US" dirty="0" err="1"/>
              <a:t>ve</a:t>
            </a:r>
            <a:r>
              <a:rPr lang="en-US" dirty="0"/>
              <a:t> </a:t>
            </a:r>
            <a:r>
              <a:rPr lang="en-US" dirty="0" err="1"/>
              <a:t>karşılık</a:t>
            </a:r>
            <a:r>
              <a:rPr lang="en-US" dirty="0"/>
              <a:t> </a:t>
            </a:r>
            <a:r>
              <a:rPr lang="en-US" dirty="0" err="1"/>
              <a:t>gelen</a:t>
            </a:r>
            <a:r>
              <a:rPr lang="en-US" dirty="0"/>
              <a:t> </a:t>
            </a:r>
            <a:r>
              <a:rPr lang="en-US" dirty="0" err="1"/>
              <a:t>bölgelere</a:t>
            </a:r>
            <a:endParaRPr lang="en-US" dirty="0"/>
          </a:p>
          <a:p>
            <a:r>
              <a:rPr lang="en-US" dirty="0" err="1"/>
              <a:t>Pipetle</a:t>
            </a:r>
            <a:r>
              <a:rPr lang="en-US" dirty="0"/>
              <a:t> </a:t>
            </a:r>
            <a:r>
              <a:rPr lang="en-US" dirty="0" err="1"/>
              <a:t>içerken</a:t>
            </a:r>
            <a:r>
              <a:rPr lang="en-US" dirty="0"/>
              <a:t> </a:t>
            </a:r>
            <a:r>
              <a:rPr lang="en-US" dirty="0" err="1"/>
              <a:t>zorlanma</a:t>
            </a:r>
            <a:r>
              <a:rPr lang="en-US" dirty="0"/>
              <a:t> </a:t>
            </a:r>
            <a:r>
              <a:rPr lang="en-US" dirty="0" err="1"/>
              <a:t>olur</a:t>
            </a:r>
            <a:br>
              <a:rPr lang="en-US" dirty="0"/>
            </a:br>
            <a:endParaRPr lang="en-TR" dirty="0"/>
          </a:p>
        </p:txBody>
      </p:sp>
      <p:sp>
        <p:nvSpPr>
          <p:cNvPr id="4" name="TextBox 3">
            <a:extLst>
              <a:ext uri="{FF2B5EF4-FFF2-40B4-BE49-F238E27FC236}">
                <a16:creationId xmlns:a16="http://schemas.microsoft.com/office/drawing/2014/main" id="{62885037-C113-7A7C-4FED-FB39DBBB6EDE}"/>
              </a:ext>
            </a:extLst>
          </p:cNvPr>
          <p:cNvSpPr txBox="1"/>
          <p:nvPr/>
        </p:nvSpPr>
        <p:spPr>
          <a:xfrm>
            <a:off x="5903913" y="5850887"/>
            <a:ext cx="5482911" cy="923330"/>
          </a:xfrm>
          <a:prstGeom prst="rect">
            <a:avLst/>
          </a:prstGeom>
          <a:noFill/>
        </p:spPr>
        <p:txBody>
          <a:bodyPr wrap="none" rtlCol="0">
            <a:spAutoFit/>
          </a:bodyPr>
          <a:lstStyle/>
          <a:p>
            <a:r>
              <a:rPr lang="en-US" dirty="0" err="1"/>
              <a:t>OnabotulinumtoxinA</a:t>
            </a:r>
            <a:r>
              <a:rPr lang="en-US" dirty="0"/>
              <a:t> (BNTA- ONA)  4-8 BU (1-2 BUX4enj)</a:t>
            </a:r>
          </a:p>
          <a:p>
            <a:br>
              <a:rPr lang="en-US" dirty="0"/>
            </a:br>
            <a:r>
              <a:rPr lang="en-US" dirty="0" err="1"/>
              <a:t>AbobotulinumtoxinA</a:t>
            </a:r>
            <a:r>
              <a:rPr lang="en-US" dirty="0"/>
              <a:t> (BNTA-ABO)  </a:t>
            </a:r>
            <a:r>
              <a:rPr lang="en-US" dirty="0" err="1"/>
              <a:t>önerilmez</a:t>
            </a:r>
            <a:endParaRPr lang="en-US" dirty="0"/>
          </a:p>
        </p:txBody>
      </p:sp>
      <p:pic>
        <p:nvPicPr>
          <p:cNvPr id="5" name="Content Placeholder 4">
            <a:extLst>
              <a:ext uri="{FF2B5EF4-FFF2-40B4-BE49-F238E27FC236}">
                <a16:creationId xmlns:a16="http://schemas.microsoft.com/office/drawing/2014/main" id="{539679D3-B637-330F-3C5E-991C0FF5780F}"/>
              </a:ext>
            </a:extLst>
          </p:cNvPr>
          <p:cNvPicPr>
            <a:picLocks noChangeAspect="1"/>
          </p:cNvPicPr>
          <p:nvPr/>
        </p:nvPicPr>
        <p:blipFill>
          <a:blip r:embed="rId2"/>
          <a:stretch>
            <a:fillRect/>
          </a:stretch>
        </p:blipFill>
        <p:spPr>
          <a:xfrm>
            <a:off x="7569200" y="3389"/>
            <a:ext cx="4178300" cy="5818997"/>
          </a:xfrm>
          <a:prstGeom prst="rect">
            <a:avLst/>
          </a:prstGeom>
        </p:spPr>
      </p:pic>
    </p:spTree>
    <p:extLst>
      <p:ext uri="{BB962C8B-B14F-4D97-AF65-F5344CB8AC3E}">
        <p14:creationId xmlns:p14="http://schemas.microsoft.com/office/powerpoint/2010/main" val="417361708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3190F-1FD1-5D95-CA9E-759F014A46B0}"/>
              </a:ext>
            </a:extLst>
          </p:cNvPr>
          <p:cNvSpPr>
            <a:spLocks noGrp="1"/>
          </p:cNvSpPr>
          <p:nvPr>
            <p:ph type="title"/>
          </p:nvPr>
        </p:nvSpPr>
        <p:spPr/>
        <p:txBody>
          <a:bodyPr/>
          <a:lstStyle/>
          <a:p>
            <a:pPr algn="ctr"/>
            <a:r>
              <a:rPr lang="en-US" dirty="0"/>
              <a:t>SİGARA (</a:t>
            </a:r>
            <a:r>
              <a:rPr lang="en-US" dirty="0" err="1"/>
              <a:t>barkod</a:t>
            </a:r>
            <a:r>
              <a:rPr lang="en-US" dirty="0"/>
              <a:t>) ÇİZGİLERİ (smoker lines)</a:t>
            </a:r>
            <a:br>
              <a:rPr lang="en-US" dirty="0"/>
            </a:br>
            <a:endParaRPr lang="en-TR" dirty="0"/>
          </a:p>
        </p:txBody>
      </p:sp>
      <p:sp>
        <p:nvSpPr>
          <p:cNvPr id="3" name="Content Placeholder 2">
            <a:extLst>
              <a:ext uri="{FF2B5EF4-FFF2-40B4-BE49-F238E27FC236}">
                <a16:creationId xmlns:a16="http://schemas.microsoft.com/office/drawing/2014/main" id="{B5F1E101-3CD5-1EAF-9A76-DA0BDD32AC43}"/>
              </a:ext>
            </a:extLst>
          </p:cNvPr>
          <p:cNvSpPr>
            <a:spLocks noGrp="1"/>
          </p:cNvSpPr>
          <p:nvPr>
            <p:ph idx="1"/>
          </p:nvPr>
        </p:nvSpPr>
        <p:spPr>
          <a:xfrm>
            <a:off x="184356" y="3985850"/>
            <a:ext cx="10131425" cy="3047771"/>
          </a:xfrm>
        </p:spPr>
        <p:txBody>
          <a:bodyPr>
            <a:normAutofit/>
          </a:bodyPr>
          <a:lstStyle/>
          <a:p>
            <a:r>
              <a:rPr lang="en-US" dirty="0"/>
              <a:t>Perioral </a:t>
            </a:r>
            <a:r>
              <a:rPr lang="en-US" dirty="0" err="1"/>
              <a:t>kırışıklıklar</a:t>
            </a:r>
            <a:r>
              <a:rPr lang="en-US" dirty="0"/>
              <a:t> </a:t>
            </a:r>
            <a:r>
              <a:rPr lang="en-US" dirty="0" err="1"/>
              <a:t>dudaklardan</a:t>
            </a:r>
            <a:r>
              <a:rPr lang="en-US" dirty="0"/>
              <a:t> </a:t>
            </a:r>
            <a:r>
              <a:rPr lang="en-US" dirty="0" err="1"/>
              <a:t>radyal</a:t>
            </a:r>
            <a:r>
              <a:rPr lang="en-US" dirty="0"/>
              <a:t> </a:t>
            </a:r>
            <a:r>
              <a:rPr lang="en-US" dirty="0" err="1"/>
              <a:t>olarak</a:t>
            </a:r>
            <a:r>
              <a:rPr lang="en-US" dirty="0"/>
              <a:t> </a:t>
            </a:r>
            <a:r>
              <a:rPr lang="en-US" dirty="0" err="1"/>
              <a:t>uzanır</a:t>
            </a:r>
            <a:endParaRPr lang="en-US" dirty="0"/>
          </a:p>
          <a:p>
            <a:r>
              <a:rPr lang="en-US" dirty="0" err="1"/>
              <a:t>M.orbicularis</a:t>
            </a:r>
            <a:r>
              <a:rPr lang="en-US" dirty="0"/>
              <a:t> </a:t>
            </a:r>
            <a:r>
              <a:rPr lang="en-US" dirty="0" err="1"/>
              <a:t>oris</a:t>
            </a:r>
            <a:r>
              <a:rPr lang="en-US" dirty="0"/>
              <a:t> </a:t>
            </a:r>
            <a:r>
              <a:rPr lang="en-US" dirty="0" err="1"/>
              <a:t>ağız</a:t>
            </a:r>
            <a:r>
              <a:rPr lang="en-US" dirty="0"/>
              <a:t> </a:t>
            </a:r>
            <a:r>
              <a:rPr lang="en-US" dirty="0" err="1"/>
              <a:t>sfinkteridir</a:t>
            </a:r>
            <a:endParaRPr lang="en-US" dirty="0"/>
          </a:p>
          <a:p>
            <a:r>
              <a:rPr lang="en-US" dirty="0" err="1"/>
              <a:t>Simetrik</a:t>
            </a:r>
            <a:r>
              <a:rPr lang="en-US" dirty="0"/>
              <a:t> </a:t>
            </a:r>
            <a:r>
              <a:rPr lang="en-US" dirty="0" err="1"/>
              <a:t>yapılmalı</a:t>
            </a:r>
            <a:endParaRPr lang="en-US" dirty="0"/>
          </a:p>
          <a:p>
            <a:r>
              <a:rPr lang="en-US" dirty="0"/>
              <a:t>Oral </a:t>
            </a:r>
            <a:r>
              <a:rPr lang="en-US" dirty="0" err="1"/>
              <a:t>komissürlerden</a:t>
            </a:r>
            <a:r>
              <a:rPr lang="en-US" dirty="0"/>
              <a:t> </a:t>
            </a:r>
            <a:r>
              <a:rPr lang="en-US" dirty="0" err="1"/>
              <a:t>kaçınmalı</a:t>
            </a:r>
            <a:endParaRPr lang="en-US" dirty="0"/>
          </a:p>
          <a:p>
            <a:r>
              <a:rPr lang="en-US" dirty="0" err="1"/>
              <a:t>Üflemeli</a:t>
            </a:r>
            <a:r>
              <a:rPr lang="en-US" dirty="0"/>
              <a:t> </a:t>
            </a:r>
            <a:r>
              <a:rPr lang="en-US" dirty="0" err="1"/>
              <a:t>çalgılar</a:t>
            </a:r>
            <a:r>
              <a:rPr lang="en-US" dirty="0"/>
              <a:t> </a:t>
            </a:r>
            <a:r>
              <a:rPr lang="en-US" dirty="0" err="1"/>
              <a:t>ve</a:t>
            </a:r>
            <a:r>
              <a:rPr lang="en-US" dirty="0"/>
              <a:t> pipet </a:t>
            </a:r>
            <a:r>
              <a:rPr lang="en-US" dirty="0" err="1"/>
              <a:t>kullanmakta</a:t>
            </a:r>
            <a:r>
              <a:rPr lang="en-US" dirty="0"/>
              <a:t> </a:t>
            </a:r>
            <a:r>
              <a:rPr lang="en-US" dirty="0" err="1"/>
              <a:t>zorluk</a:t>
            </a:r>
            <a:endParaRPr lang="en-US" dirty="0"/>
          </a:p>
          <a:p>
            <a:endParaRPr lang="en-TR" dirty="0"/>
          </a:p>
        </p:txBody>
      </p:sp>
      <p:sp>
        <p:nvSpPr>
          <p:cNvPr id="4" name="TextBox 3">
            <a:extLst>
              <a:ext uri="{FF2B5EF4-FFF2-40B4-BE49-F238E27FC236}">
                <a16:creationId xmlns:a16="http://schemas.microsoft.com/office/drawing/2014/main" id="{06FD7517-5C4E-E81A-8390-1ABF3E79D221}"/>
              </a:ext>
            </a:extLst>
          </p:cNvPr>
          <p:cNvSpPr txBox="1"/>
          <p:nvPr/>
        </p:nvSpPr>
        <p:spPr>
          <a:xfrm>
            <a:off x="6558688" y="5509735"/>
            <a:ext cx="5588709" cy="923330"/>
          </a:xfrm>
          <a:prstGeom prst="rect">
            <a:avLst/>
          </a:prstGeom>
          <a:noFill/>
        </p:spPr>
        <p:txBody>
          <a:bodyPr wrap="none" rtlCol="0">
            <a:spAutoFit/>
          </a:bodyPr>
          <a:lstStyle/>
          <a:p>
            <a:r>
              <a:rPr lang="en-US" dirty="0" err="1"/>
              <a:t>OnabotulinumtoxinA</a:t>
            </a:r>
            <a:r>
              <a:rPr lang="en-US" dirty="0"/>
              <a:t> (BNTA- ONA)  4-8 BU (1-2 BU X 4enj)</a:t>
            </a:r>
          </a:p>
          <a:p>
            <a:br>
              <a:rPr lang="en-US" dirty="0"/>
            </a:br>
            <a:r>
              <a:rPr lang="en-US" dirty="0" err="1"/>
              <a:t>AbobotulinumtoxinA</a:t>
            </a:r>
            <a:r>
              <a:rPr lang="en-US" dirty="0"/>
              <a:t> (BNTA-ABO)  </a:t>
            </a:r>
            <a:r>
              <a:rPr lang="en-US" dirty="0" err="1"/>
              <a:t>önerilmez</a:t>
            </a:r>
            <a:endParaRPr lang="en-US" dirty="0"/>
          </a:p>
        </p:txBody>
      </p:sp>
      <p:pic>
        <p:nvPicPr>
          <p:cNvPr id="5" name="Picture 2">
            <a:extLst>
              <a:ext uri="{FF2B5EF4-FFF2-40B4-BE49-F238E27FC236}">
                <a16:creationId xmlns:a16="http://schemas.microsoft.com/office/drawing/2014/main" id="{C36DBD27-BB1F-85E5-ED34-1A457C966C8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11" r="8341"/>
          <a:stretch/>
        </p:blipFill>
        <p:spPr bwMode="auto">
          <a:xfrm rot="16200000">
            <a:off x="4084712" y="-1093628"/>
            <a:ext cx="2728221" cy="7931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340391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40F52-26E1-5675-FCE6-D666459855BD}"/>
              </a:ext>
            </a:extLst>
          </p:cNvPr>
          <p:cNvSpPr>
            <a:spLocks noGrp="1"/>
          </p:cNvSpPr>
          <p:nvPr>
            <p:ph type="title"/>
          </p:nvPr>
        </p:nvSpPr>
        <p:spPr/>
        <p:txBody>
          <a:bodyPr/>
          <a:lstStyle/>
          <a:p>
            <a:endParaRPr lang="en-TR"/>
          </a:p>
        </p:txBody>
      </p:sp>
      <p:pic>
        <p:nvPicPr>
          <p:cNvPr id="7" name="Picture 6">
            <a:extLst>
              <a:ext uri="{FF2B5EF4-FFF2-40B4-BE49-F238E27FC236}">
                <a16:creationId xmlns:a16="http://schemas.microsoft.com/office/drawing/2014/main" id="{B1734C5A-30CB-9A8A-BE53-2FE177E5F809}"/>
              </a:ext>
            </a:extLst>
          </p:cNvPr>
          <p:cNvPicPr>
            <a:picLocks noChangeAspect="1"/>
          </p:cNvPicPr>
          <p:nvPr/>
        </p:nvPicPr>
        <p:blipFill>
          <a:blip r:embed="rId2"/>
          <a:stretch>
            <a:fillRect/>
          </a:stretch>
        </p:blipFill>
        <p:spPr>
          <a:xfrm>
            <a:off x="2814459" y="119825"/>
            <a:ext cx="6563081" cy="6618349"/>
          </a:xfrm>
          <a:prstGeom prst="rect">
            <a:avLst/>
          </a:prstGeom>
        </p:spPr>
      </p:pic>
      <p:sp>
        <p:nvSpPr>
          <p:cNvPr id="4" name="Content Placeholder 3">
            <a:extLst>
              <a:ext uri="{FF2B5EF4-FFF2-40B4-BE49-F238E27FC236}">
                <a16:creationId xmlns:a16="http://schemas.microsoft.com/office/drawing/2014/main" id="{A2D1E19F-2546-DF91-9E53-142E33C2C0C8}"/>
              </a:ext>
            </a:extLst>
          </p:cNvPr>
          <p:cNvSpPr>
            <a:spLocks noGrp="1"/>
          </p:cNvSpPr>
          <p:nvPr>
            <p:ph idx="1"/>
          </p:nvPr>
        </p:nvSpPr>
        <p:spPr/>
        <p:txBody>
          <a:bodyPr/>
          <a:lstStyle/>
          <a:p>
            <a:endParaRPr lang="en-TR" dirty="0"/>
          </a:p>
        </p:txBody>
      </p:sp>
    </p:spTree>
    <p:extLst>
      <p:ext uri="{BB962C8B-B14F-4D97-AF65-F5344CB8AC3E}">
        <p14:creationId xmlns:p14="http://schemas.microsoft.com/office/powerpoint/2010/main" val="119846071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756182" y="-262963"/>
            <a:ext cx="10131425" cy="1456267"/>
          </a:xfrm>
        </p:spPr>
        <p:txBody>
          <a:bodyPr/>
          <a:lstStyle/>
          <a:p>
            <a:pPr algn="ctr"/>
            <a:r>
              <a:rPr lang="tr-TR" dirty="0"/>
              <a:t>Ağız Çevresi Çizgiler Dikkat</a:t>
            </a:r>
          </a:p>
        </p:txBody>
      </p:sp>
      <p:pic>
        <p:nvPicPr>
          <p:cNvPr id="6" name="Picture 2"/>
          <p:cNvPicPr>
            <a:picLocks noGrp="1" noChangeAspect="1" noChangeArrowheads="1"/>
          </p:cNvPicPr>
          <p:nvPr>
            <p:ph sz="half" idx="1"/>
          </p:nvPr>
        </p:nvPicPr>
        <p:blipFill rotWithShape="1">
          <a:blip r:embed="rId2" cstate="print">
            <a:extLst>
              <a:ext uri="{28A0092B-C50C-407E-A947-70E740481C1C}">
                <a14:useLocalDpi xmlns:a14="http://schemas.microsoft.com/office/drawing/2010/main" val="0"/>
              </a:ext>
            </a:extLst>
          </a:blip>
          <a:srcRect l="4159" t="2772" r="3850" b="2869"/>
          <a:stretch/>
        </p:blipFill>
        <p:spPr bwMode="auto">
          <a:xfrm>
            <a:off x="2020530" y="784086"/>
            <a:ext cx="7713406" cy="5941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283822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0449E-772E-53F0-3CDD-5F8686CA49E7}"/>
              </a:ext>
            </a:extLst>
          </p:cNvPr>
          <p:cNvSpPr>
            <a:spLocks noGrp="1"/>
          </p:cNvSpPr>
          <p:nvPr>
            <p:ph type="title"/>
          </p:nvPr>
        </p:nvSpPr>
        <p:spPr/>
        <p:txBody>
          <a:bodyPr>
            <a:normAutofit/>
          </a:bodyPr>
          <a:lstStyle/>
          <a:p>
            <a:r>
              <a:rPr lang="en-US" sz="3200" dirty="0"/>
              <a:t>Kemal </a:t>
            </a:r>
            <a:r>
              <a:rPr lang="en-US" sz="3200" dirty="0" err="1"/>
              <a:t>sunal</a:t>
            </a:r>
            <a:r>
              <a:rPr lang="en-US" sz="3200" dirty="0"/>
              <a:t> </a:t>
            </a:r>
            <a:r>
              <a:rPr lang="en-US" sz="3200" dirty="0" err="1"/>
              <a:t>gülüşü</a:t>
            </a:r>
            <a:r>
              <a:rPr lang="en-US" sz="3200" dirty="0"/>
              <a:t> (GUMMY SMILE)</a:t>
            </a:r>
            <a:br>
              <a:rPr lang="en-US" sz="3200" dirty="0"/>
            </a:br>
            <a:endParaRPr lang="en-TR" sz="3200" dirty="0"/>
          </a:p>
        </p:txBody>
      </p:sp>
      <p:sp>
        <p:nvSpPr>
          <p:cNvPr id="3" name="Content Placeholder 2">
            <a:extLst>
              <a:ext uri="{FF2B5EF4-FFF2-40B4-BE49-F238E27FC236}">
                <a16:creationId xmlns:a16="http://schemas.microsoft.com/office/drawing/2014/main" id="{D6664E7E-0F86-4C46-08A1-FACC3D45EE00}"/>
              </a:ext>
            </a:extLst>
          </p:cNvPr>
          <p:cNvSpPr>
            <a:spLocks noGrp="1"/>
          </p:cNvSpPr>
          <p:nvPr>
            <p:ph idx="1"/>
          </p:nvPr>
        </p:nvSpPr>
        <p:spPr>
          <a:xfrm>
            <a:off x="685799" y="1445742"/>
            <a:ext cx="10131425" cy="4035052"/>
          </a:xfrm>
        </p:spPr>
        <p:txBody>
          <a:bodyPr>
            <a:normAutofit/>
          </a:bodyPr>
          <a:lstStyle/>
          <a:p>
            <a:r>
              <a:rPr lang="en-US" dirty="0" err="1"/>
              <a:t>Üst</a:t>
            </a:r>
            <a:r>
              <a:rPr lang="en-US" dirty="0"/>
              <a:t> </a:t>
            </a:r>
            <a:r>
              <a:rPr lang="en-US" dirty="0" err="1"/>
              <a:t>dudağın</a:t>
            </a:r>
            <a:r>
              <a:rPr lang="en-US" dirty="0"/>
              <a:t> </a:t>
            </a:r>
            <a:r>
              <a:rPr lang="en-US" dirty="0" err="1"/>
              <a:t>aşırı</a:t>
            </a:r>
            <a:r>
              <a:rPr lang="en-US" dirty="0"/>
              <a:t> </a:t>
            </a:r>
            <a:r>
              <a:rPr lang="en-US" dirty="0" err="1"/>
              <a:t>retraksiyonu</a:t>
            </a:r>
            <a:r>
              <a:rPr lang="en-US" dirty="0"/>
              <a:t> </a:t>
            </a:r>
            <a:r>
              <a:rPr lang="en-US" dirty="0" err="1"/>
              <a:t>sonucu</a:t>
            </a:r>
            <a:r>
              <a:rPr lang="en-US" dirty="0"/>
              <a:t> gingival </a:t>
            </a:r>
            <a:r>
              <a:rPr lang="en-US" dirty="0" err="1"/>
              <a:t>dokuların</a:t>
            </a:r>
            <a:r>
              <a:rPr lang="en-US" dirty="0"/>
              <a:t> </a:t>
            </a:r>
            <a:r>
              <a:rPr lang="en-US" dirty="0" err="1"/>
              <a:t>gözükmesi</a:t>
            </a:r>
            <a:endParaRPr lang="en-US" dirty="0"/>
          </a:p>
          <a:p>
            <a:r>
              <a:rPr lang="en-US" dirty="0" err="1"/>
              <a:t>Kolumellanın</a:t>
            </a:r>
            <a:r>
              <a:rPr lang="en-US" dirty="0"/>
              <a:t> </a:t>
            </a:r>
            <a:r>
              <a:rPr lang="en-US" dirty="0" err="1"/>
              <a:t>altında</a:t>
            </a:r>
            <a:r>
              <a:rPr lang="en-US" dirty="0"/>
              <a:t> </a:t>
            </a:r>
            <a:r>
              <a:rPr lang="en-US" dirty="0" err="1"/>
              <a:t>orta</a:t>
            </a:r>
            <a:r>
              <a:rPr lang="en-US" dirty="0"/>
              <a:t> </a:t>
            </a:r>
            <a:r>
              <a:rPr lang="en-US" dirty="0" err="1"/>
              <a:t>dudakta</a:t>
            </a:r>
            <a:r>
              <a:rPr lang="en-US" dirty="0"/>
              <a:t> </a:t>
            </a:r>
            <a:r>
              <a:rPr lang="en-US" dirty="0" err="1"/>
              <a:t>derin</a:t>
            </a:r>
            <a:r>
              <a:rPr lang="en-US" dirty="0"/>
              <a:t> </a:t>
            </a:r>
            <a:r>
              <a:rPr lang="en-US" dirty="0" err="1"/>
              <a:t>yatay</a:t>
            </a:r>
            <a:r>
              <a:rPr lang="en-US" dirty="0"/>
              <a:t> </a:t>
            </a:r>
            <a:r>
              <a:rPr lang="en-US" dirty="0" err="1"/>
              <a:t>çizgiye</a:t>
            </a:r>
            <a:r>
              <a:rPr lang="en-US" dirty="0"/>
              <a:t> de </a:t>
            </a:r>
            <a:r>
              <a:rPr lang="en-US" dirty="0" err="1"/>
              <a:t>faydalı</a:t>
            </a:r>
            <a:endParaRPr lang="en-US" dirty="0"/>
          </a:p>
          <a:p>
            <a:r>
              <a:rPr lang="en-US" dirty="0" err="1"/>
              <a:t>M.levator</a:t>
            </a:r>
            <a:r>
              <a:rPr lang="en-US" dirty="0"/>
              <a:t> labii superioris alaeque nasi </a:t>
            </a:r>
            <a:r>
              <a:rPr lang="en-US" dirty="0" err="1"/>
              <a:t>kasları</a:t>
            </a:r>
            <a:r>
              <a:rPr lang="en-US" dirty="0"/>
              <a:t> </a:t>
            </a:r>
            <a:r>
              <a:rPr lang="en-US" dirty="0" err="1"/>
              <a:t>hedef</a:t>
            </a:r>
            <a:endParaRPr lang="en-US" dirty="0"/>
          </a:p>
          <a:p>
            <a:pPr lvl="1"/>
            <a:r>
              <a:rPr lang="en-US" dirty="0" err="1"/>
              <a:t>Maksillanın</a:t>
            </a:r>
            <a:r>
              <a:rPr lang="en-US" dirty="0"/>
              <a:t> frontal </a:t>
            </a:r>
            <a:r>
              <a:rPr lang="en-US" dirty="0" err="1"/>
              <a:t>prosesinden</a:t>
            </a:r>
            <a:r>
              <a:rPr lang="en-US" dirty="0"/>
              <a:t> </a:t>
            </a:r>
            <a:r>
              <a:rPr lang="en-US" dirty="0" err="1"/>
              <a:t>kaynaklanır</a:t>
            </a:r>
            <a:r>
              <a:rPr lang="en-US" dirty="0"/>
              <a:t>, </a:t>
            </a:r>
          </a:p>
          <a:p>
            <a:pPr lvl="1"/>
            <a:r>
              <a:rPr lang="en-US" dirty="0"/>
              <a:t>nostril in lateral </a:t>
            </a:r>
            <a:r>
              <a:rPr lang="en-US" dirty="0" err="1"/>
              <a:t>kenarı</a:t>
            </a:r>
            <a:r>
              <a:rPr lang="en-US" dirty="0"/>
              <a:t> </a:t>
            </a:r>
            <a:r>
              <a:rPr lang="en-US" dirty="0" err="1"/>
              <a:t>cildine</a:t>
            </a:r>
            <a:r>
              <a:rPr lang="en-US" dirty="0"/>
              <a:t> </a:t>
            </a:r>
            <a:r>
              <a:rPr lang="en-US" dirty="0" err="1"/>
              <a:t>ve</a:t>
            </a:r>
            <a:r>
              <a:rPr lang="en-US" dirty="0"/>
              <a:t> </a:t>
            </a:r>
            <a:r>
              <a:rPr lang="en-US" dirty="0" err="1"/>
              <a:t>üst</a:t>
            </a:r>
            <a:r>
              <a:rPr lang="en-US" dirty="0"/>
              <a:t> </a:t>
            </a:r>
            <a:r>
              <a:rPr lang="en-US" dirty="0" err="1"/>
              <a:t>dudağa</a:t>
            </a:r>
            <a:r>
              <a:rPr lang="en-US" dirty="0"/>
              <a:t> </a:t>
            </a:r>
            <a:r>
              <a:rPr lang="en-US" dirty="0" err="1"/>
              <a:t>yapışır</a:t>
            </a:r>
            <a:endParaRPr lang="en-US" dirty="0"/>
          </a:p>
          <a:p>
            <a:r>
              <a:rPr lang="en-US" dirty="0"/>
              <a:t>Tek </a:t>
            </a:r>
            <a:r>
              <a:rPr lang="en-US" dirty="0" err="1"/>
              <a:t>taraflı</a:t>
            </a:r>
            <a:r>
              <a:rPr lang="en-US" dirty="0"/>
              <a:t> </a:t>
            </a:r>
            <a:r>
              <a:rPr lang="en-US" dirty="0" err="1"/>
              <a:t>kasılması</a:t>
            </a:r>
            <a:r>
              <a:rPr lang="en-US" dirty="0"/>
              <a:t> </a:t>
            </a:r>
            <a:r>
              <a:rPr lang="en-US" dirty="0" err="1"/>
              <a:t>üst</a:t>
            </a:r>
            <a:r>
              <a:rPr lang="en-US" dirty="0"/>
              <a:t> </a:t>
            </a:r>
            <a:r>
              <a:rPr lang="en-US" dirty="0" err="1"/>
              <a:t>dudakta</a:t>
            </a:r>
            <a:r>
              <a:rPr lang="en-US" dirty="0"/>
              <a:t> </a:t>
            </a:r>
            <a:r>
              <a:rPr lang="en-US" dirty="0" err="1"/>
              <a:t>hırlama</a:t>
            </a:r>
            <a:r>
              <a:rPr lang="en-US" dirty="0"/>
              <a:t> </a:t>
            </a:r>
            <a:r>
              <a:rPr lang="en-US" dirty="0" err="1"/>
              <a:t>hareketi</a:t>
            </a:r>
            <a:r>
              <a:rPr lang="en-US" dirty="0"/>
              <a:t>, Elvis </a:t>
            </a:r>
            <a:r>
              <a:rPr lang="en-US" dirty="0" err="1"/>
              <a:t>kası</a:t>
            </a:r>
            <a:endParaRPr lang="en-US" dirty="0"/>
          </a:p>
          <a:p>
            <a:r>
              <a:rPr lang="en-US" dirty="0" err="1"/>
              <a:t>Gençlerde</a:t>
            </a:r>
            <a:r>
              <a:rPr lang="en-US" dirty="0"/>
              <a:t> </a:t>
            </a:r>
            <a:r>
              <a:rPr lang="en-US" dirty="0" err="1"/>
              <a:t>daha</a:t>
            </a:r>
            <a:r>
              <a:rPr lang="en-US" dirty="0"/>
              <a:t> </a:t>
            </a:r>
            <a:r>
              <a:rPr lang="en-US" dirty="0" err="1"/>
              <a:t>uygun</a:t>
            </a:r>
            <a:endParaRPr lang="en-US" dirty="0"/>
          </a:p>
          <a:p>
            <a:r>
              <a:rPr lang="en-US" dirty="0" err="1"/>
              <a:t>Üflemeli</a:t>
            </a:r>
            <a:r>
              <a:rPr lang="en-US" dirty="0"/>
              <a:t> </a:t>
            </a:r>
            <a:r>
              <a:rPr lang="en-US" dirty="0" err="1"/>
              <a:t>çalgılar</a:t>
            </a:r>
            <a:r>
              <a:rPr lang="en-US" dirty="0"/>
              <a:t> </a:t>
            </a:r>
            <a:r>
              <a:rPr lang="en-US" dirty="0" err="1"/>
              <a:t>dikkat</a:t>
            </a:r>
            <a:br>
              <a:rPr lang="en-US" dirty="0"/>
            </a:br>
            <a:endParaRPr lang="en-TR" dirty="0"/>
          </a:p>
        </p:txBody>
      </p:sp>
      <p:sp>
        <p:nvSpPr>
          <p:cNvPr id="4" name="TextBox 3">
            <a:extLst>
              <a:ext uri="{FF2B5EF4-FFF2-40B4-BE49-F238E27FC236}">
                <a16:creationId xmlns:a16="http://schemas.microsoft.com/office/drawing/2014/main" id="{E360584D-14A8-3039-5439-DD30AEAEE3C1}"/>
              </a:ext>
            </a:extLst>
          </p:cNvPr>
          <p:cNvSpPr txBox="1"/>
          <p:nvPr/>
        </p:nvSpPr>
        <p:spPr>
          <a:xfrm>
            <a:off x="5751512" y="5786735"/>
            <a:ext cx="5535811" cy="923330"/>
          </a:xfrm>
          <a:prstGeom prst="rect">
            <a:avLst/>
          </a:prstGeom>
          <a:noFill/>
        </p:spPr>
        <p:txBody>
          <a:bodyPr wrap="none" rtlCol="0">
            <a:spAutoFit/>
          </a:bodyPr>
          <a:lstStyle/>
          <a:p>
            <a:r>
              <a:rPr lang="en-US" dirty="0" err="1"/>
              <a:t>OnabotulinumtoxinA</a:t>
            </a:r>
            <a:r>
              <a:rPr lang="en-US" dirty="0"/>
              <a:t> (BNTA- ONA) 1-2 BU (1-2 BU X 1enj)</a:t>
            </a:r>
          </a:p>
          <a:p>
            <a:br>
              <a:rPr lang="en-US" dirty="0"/>
            </a:br>
            <a:r>
              <a:rPr lang="en-US" dirty="0" err="1"/>
              <a:t>AbobotulinumtoxinA</a:t>
            </a:r>
            <a:r>
              <a:rPr lang="en-US" dirty="0"/>
              <a:t> (BNTA-ABO)  </a:t>
            </a:r>
            <a:r>
              <a:rPr lang="en-US" dirty="0" err="1"/>
              <a:t>önerilmez</a:t>
            </a:r>
            <a:endParaRPr lang="en-US" dirty="0"/>
          </a:p>
        </p:txBody>
      </p:sp>
      <p:pic>
        <p:nvPicPr>
          <p:cNvPr id="5" name="Picture 4" descr="Graphical user interface, application, Teams&#10;&#10;Description automatically generated">
            <a:extLst>
              <a:ext uri="{FF2B5EF4-FFF2-40B4-BE49-F238E27FC236}">
                <a16:creationId xmlns:a16="http://schemas.microsoft.com/office/drawing/2014/main" id="{081587D3-D2E0-37CA-C711-BE5EE6D76BE6}"/>
              </a:ext>
            </a:extLst>
          </p:cNvPr>
          <p:cNvPicPr>
            <a:picLocks noChangeAspect="1"/>
          </p:cNvPicPr>
          <p:nvPr/>
        </p:nvPicPr>
        <p:blipFill rotWithShape="1">
          <a:blip r:embed="rId2"/>
          <a:srcRect l="20071" t="18358" r="22236"/>
          <a:stretch/>
        </p:blipFill>
        <p:spPr>
          <a:xfrm>
            <a:off x="7633252" y="147935"/>
            <a:ext cx="3326367" cy="4391842"/>
          </a:xfrm>
          <a:prstGeom prst="rect">
            <a:avLst/>
          </a:prstGeom>
        </p:spPr>
      </p:pic>
    </p:spTree>
    <p:extLst>
      <p:ext uri="{BB962C8B-B14F-4D97-AF65-F5344CB8AC3E}">
        <p14:creationId xmlns:p14="http://schemas.microsoft.com/office/powerpoint/2010/main" val="362043407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D81B6-D470-821E-4CDD-683DB965DBF3}"/>
              </a:ext>
            </a:extLst>
          </p:cNvPr>
          <p:cNvSpPr>
            <a:spLocks noGrp="1"/>
          </p:cNvSpPr>
          <p:nvPr>
            <p:ph type="title"/>
          </p:nvPr>
        </p:nvSpPr>
        <p:spPr/>
        <p:txBody>
          <a:bodyPr/>
          <a:lstStyle/>
          <a:p>
            <a:endParaRPr lang="en-TR"/>
          </a:p>
        </p:txBody>
      </p:sp>
      <p:pic>
        <p:nvPicPr>
          <p:cNvPr id="5" name="Content Placeholder 4">
            <a:extLst>
              <a:ext uri="{FF2B5EF4-FFF2-40B4-BE49-F238E27FC236}">
                <a16:creationId xmlns:a16="http://schemas.microsoft.com/office/drawing/2014/main" id="{BF8FD9A7-E083-59F4-1173-B46B62F31D34}"/>
              </a:ext>
            </a:extLst>
          </p:cNvPr>
          <p:cNvPicPr>
            <a:picLocks noGrp="1" noChangeAspect="1"/>
          </p:cNvPicPr>
          <p:nvPr>
            <p:ph idx="1"/>
          </p:nvPr>
        </p:nvPicPr>
        <p:blipFill>
          <a:blip r:embed="rId2"/>
          <a:stretch>
            <a:fillRect/>
          </a:stretch>
        </p:blipFill>
        <p:spPr>
          <a:xfrm>
            <a:off x="-1" y="0"/>
            <a:ext cx="8661401" cy="3344170"/>
          </a:xfrm>
        </p:spPr>
      </p:pic>
      <p:pic>
        <p:nvPicPr>
          <p:cNvPr id="7" name="Picture 6">
            <a:extLst>
              <a:ext uri="{FF2B5EF4-FFF2-40B4-BE49-F238E27FC236}">
                <a16:creationId xmlns:a16="http://schemas.microsoft.com/office/drawing/2014/main" id="{C87DB09A-E66C-5E78-DF76-3213F20BA3F7}"/>
              </a:ext>
            </a:extLst>
          </p:cNvPr>
          <p:cNvPicPr>
            <a:picLocks noChangeAspect="1"/>
          </p:cNvPicPr>
          <p:nvPr/>
        </p:nvPicPr>
        <p:blipFill>
          <a:blip r:embed="rId3"/>
          <a:stretch>
            <a:fillRect/>
          </a:stretch>
        </p:blipFill>
        <p:spPr>
          <a:xfrm>
            <a:off x="0" y="3406714"/>
            <a:ext cx="8661400" cy="3451286"/>
          </a:xfrm>
          <a:prstGeom prst="rect">
            <a:avLst/>
          </a:prstGeom>
        </p:spPr>
      </p:pic>
    </p:spTree>
    <p:extLst>
      <p:ext uri="{BB962C8B-B14F-4D97-AF65-F5344CB8AC3E}">
        <p14:creationId xmlns:p14="http://schemas.microsoft.com/office/powerpoint/2010/main" val="412114210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CDA68-5E72-F847-C1BB-98D9E1647FB7}"/>
              </a:ext>
            </a:extLst>
          </p:cNvPr>
          <p:cNvSpPr>
            <a:spLocks noGrp="1"/>
          </p:cNvSpPr>
          <p:nvPr>
            <p:ph type="title"/>
          </p:nvPr>
        </p:nvSpPr>
        <p:spPr>
          <a:xfrm>
            <a:off x="685801" y="609601"/>
            <a:ext cx="10131425" cy="1021492"/>
          </a:xfrm>
        </p:spPr>
        <p:txBody>
          <a:bodyPr>
            <a:normAutofit fontScale="90000"/>
          </a:bodyPr>
          <a:lstStyle/>
          <a:p>
            <a:r>
              <a:rPr lang="en-US" dirty="0"/>
              <a:t>KIRIŞIK ÇENE UCU (DIMPLED CHIN)</a:t>
            </a:r>
            <a:br>
              <a:rPr lang="en-US" dirty="0"/>
            </a:br>
            <a:endParaRPr lang="en-TR" dirty="0"/>
          </a:p>
        </p:txBody>
      </p:sp>
      <p:sp>
        <p:nvSpPr>
          <p:cNvPr id="3" name="Content Placeholder 2">
            <a:extLst>
              <a:ext uri="{FF2B5EF4-FFF2-40B4-BE49-F238E27FC236}">
                <a16:creationId xmlns:a16="http://schemas.microsoft.com/office/drawing/2014/main" id="{0A9E38F3-2264-DFC3-7AD2-145D35653989}"/>
              </a:ext>
            </a:extLst>
          </p:cNvPr>
          <p:cNvSpPr>
            <a:spLocks noGrp="1"/>
          </p:cNvSpPr>
          <p:nvPr>
            <p:ph idx="1"/>
          </p:nvPr>
        </p:nvSpPr>
        <p:spPr>
          <a:xfrm>
            <a:off x="685801" y="1161536"/>
            <a:ext cx="10131425" cy="3844896"/>
          </a:xfrm>
        </p:spPr>
        <p:txBody>
          <a:bodyPr>
            <a:normAutofit/>
          </a:bodyPr>
          <a:lstStyle/>
          <a:p>
            <a:r>
              <a:rPr lang="en-US" dirty="0" err="1"/>
              <a:t>Peau</a:t>
            </a:r>
            <a:r>
              <a:rPr lang="en-US" dirty="0"/>
              <a:t> </a:t>
            </a:r>
            <a:r>
              <a:rPr lang="en-US" dirty="0" err="1"/>
              <a:t>d’orange</a:t>
            </a:r>
            <a:r>
              <a:rPr lang="en-US" dirty="0"/>
              <a:t>, </a:t>
            </a:r>
            <a:r>
              <a:rPr lang="en-US" dirty="0" err="1"/>
              <a:t>çukurlaşma</a:t>
            </a:r>
            <a:r>
              <a:rPr lang="en-US" dirty="0"/>
              <a:t> </a:t>
            </a:r>
            <a:r>
              <a:rPr lang="en-US" dirty="0" err="1"/>
              <a:t>portakal</a:t>
            </a:r>
            <a:r>
              <a:rPr lang="en-US" dirty="0"/>
              <a:t> </a:t>
            </a:r>
            <a:r>
              <a:rPr lang="en-US" dirty="0" err="1"/>
              <a:t>kabuğu</a:t>
            </a:r>
            <a:r>
              <a:rPr lang="en-US" dirty="0"/>
              <a:t> </a:t>
            </a:r>
            <a:r>
              <a:rPr lang="en-US" dirty="0" err="1"/>
              <a:t>görünümü</a:t>
            </a:r>
            <a:r>
              <a:rPr lang="en-US" dirty="0"/>
              <a:t> </a:t>
            </a:r>
          </a:p>
          <a:p>
            <a:r>
              <a:rPr lang="en-US" dirty="0" err="1"/>
              <a:t>Somurtma</a:t>
            </a:r>
            <a:r>
              <a:rPr lang="en-US" dirty="0"/>
              <a:t> </a:t>
            </a:r>
            <a:r>
              <a:rPr lang="en-US" dirty="0" err="1"/>
              <a:t>hareketi</a:t>
            </a:r>
            <a:endParaRPr lang="en-US" dirty="0"/>
          </a:p>
          <a:p>
            <a:r>
              <a:rPr lang="en-US" dirty="0" err="1"/>
              <a:t>M.mentalis</a:t>
            </a:r>
            <a:r>
              <a:rPr lang="en-US" dirty="0"/>
              <a:t> </a:t>
            </a:r>
            <a:r>
              <a:rPr lang="en-US" dirty="0" err="1"/>
              <a:t>çifti</a:t>
            </a:r>
            <a:r>
              <a:rPr lang="en-US" dirty="0"/>
              <a:t> </a:t>
            </a:r>
            <a:r>
              <a:rPr lang="en-US" dirty="0" err="1"/>
              <a:t>mandibulanın</a:t>
            </a:r>
            <a:r>
              <a:rPr lang="en-US" dirty="0"/>
              <a:t> </a:t>
            </a:r>
            <a:r>
              <a:rPr lang="en-US" dirty="0" err="1"/>
              <a:t>incisör</a:t>
            </a:r>
            <a:r>
              <a:rPr lang="en-US" dirty="0"/>
              <a:t> </a:t>
            </a:r>
            <a:r>
              <a:rPr lang="en-US" dirty="0" err="1"/>
              <a:t>oluğundan</a:t>
            </a:r>
            <a:r>
              <a:rPr lang="en-US" dirty="0"/>
              <a:t> </a:t>
            </a:r>
            <a:r>
              <a:rPr lang="en-US" dirty="0" err="1"/>
              <a:t>kaynaklanır</a:t>
            </a:r>
            <a:r>
              <a:rPr lang="en-US" dirty="0"/>
              <a:t> </a:t>
            </a:r>
          </a:p>
          <a:p>
            <a:pPr marL="0" indent="0">
              <a:buNone/>
            </a:pPr>
            <a:r>
              <a:rPr lang="en-US" dirty="0" err="1"/>
              <a:t>ve</a:t>
            </a:r>
            <a:r>
              <a:rPr lang="en-US" dirty="0"/>
              <a:t> </a:t>
            </a:r>
            <a:r>
              <a:rPr lang="en-US" dirty="0" err="1"/>
              <a:t>çene</a:t>
            </a:r>
            <a:r>
              <a:rPr lang="en-US" dirty="0"/>
              <a:t> </a:t>
            </a:r>
            <a:r>
              <a:rPr lang="en-US" dirty="0" err="1"/>
              <a:t>derisinin</a:t>
            </a:r>
            <a:r>
              <a:rPr lang="en-US" dirty="0"/>
              <a:t> </a:t>
            </a:r>
            <a:r>
              <a:rPr lang="en-US" dirty="0" err="1"/>
              <a:t>dermisine</a:t>
            </a:r>
            <a:r>
              <a:rPr lang="en-US" dirty="0"/>
              <a:t> </a:t>
            </a:r>
            <a:r>
              <a:rPr lang="en-US" dirty="0" err="1"/>
              <a:t>yapışır</a:t>
            </a:r>
            <a:endParaRPr lang="en-US" dirty="0"/>
          </a:p>
          <a:p>
            <a:r>
              <a:rPr lang="en-US" dirty="0" err="1"/>
              <a:t>Mandibulaya</a:t>
            </a:r>
            <a:r>
              <a:rPr lang="en-US" dirty="0"/>
              <a:t> </a:t>
            </a:r>
            <a:r>
              <a:rPr lang="en-US" dirty="0" err="1"/>
              <a:t>yakın</a:t>
            </a:r>
            <a:r>
              <a:rPr lang="en-US" dirty="0"/>
              <a:t> </a:t>
            </a:r>
            <a:r>
              <a:rPr lang="en-US" dirty="0" err="1"/>
              <a:t>ve</a:t>
            </a:r>
            <a:r>
              <a:rPr lang="en-US" dirty="0"/>
              <a:t> </a:t>
            </a:r>
            <a:r>
              <a:rPr lang="en-US" dirty="0" err="1"/>
              <a:t>medialde</a:t>
            </a:r>
            <a:r>
              <a:rPr lang="en-US" dirty="0"/>
              <a:t> </a:t>
            </a:r>
            <a:r>
              <a:rPr lang="en-US" dirty="0" err="1"/>
              <a:t>kalacak</a:t>
            </a:r>
            <a:r>
              <a:rPr lang="en-US" dirty="0"/>
              <a:t> </a:t>
            </a:r>
            <a:r>
              <a:rPr lang="en-US" dirty="0" err="1"/>
              <a:t>şekilde</a:t>
            </a:r>
            <a:r>
              <a:rPr lang="en-US" dirty="0"/>
              <a:t> </a:t>
            </a:r>
            <a:r>
              <a:rPr lang="en-US" dirty="0" err="1"/>
              <a:t>uygulama</a:t>
            </a:r>
            <a:r>
              <a:rPr lang="en-US" dirty="0"/>
              <a:t> </a:t>
            </a:r>
            <a:r>
              <a:rPr lang="en-US" dirty="0" err="1"/>
              <a:t>yapılmalı</a:t>
            </a:r>
            <a:endParaRPr lang="en-US" dirty="0"/>
          </a:p>
          <a:p>
            <a:r>
              <a:rPr lang="en-US" dirty="0" err="1"/>
              <a:t>M.orbicularis</a:t>
            </a:r>
            <a:r>
              <a:rPr lang="en-US" dirty="0"/>
              <a:t> </a:t>
            </a:r>
            <a:r>
              <a:rPr lang="en-US" dirty="0" err="1"/>
              <a:t>oris</a:t>
            </a:r>
            <a:r>
              <a:rPr lang="en-US" dirty="0"/>
              <a:t> </a:t>
            </a:r>
            <a:r>
              <a:rPr lang="en-US" dirty="0" err="1"/>
              <a:t>etkilenirse</a:t>
            </a:r>
            <a:r>
              <a:rPr lang="en-US" dirty="0"/>
              <a:t> alt </a:t>
            </a:r>
            <a:r>
              <a:rPr lang="en-US" dirty="0" err="1"/>
              <a:t>dudak</a:t>
            </a:r>
            <a:r>
              <a:rPr lang="en-US" dirty="0"/>
              <a:t> </a:t>
            </a:r>
            <a:r>
              <a:rPr lang="en-US" dirty="0" err="1"/>
              <a:t>düşmesine</a:t>
            </a:r>
            <a:r>
              <a:rPr lang="en-US" dirty="0"/>
              <a:t> </a:t>
            </a:r>
            <a:r>
              <a:rPr lang="en-US" dirty="0" err="1"/>
              <a:t>ve</a:t>
            </a:r>
            <a:r>
              <a:rPr lang="en-US" dirty="0"/>
              <a:t> </a:t>
            </a:r>
          </a:p>
          <a:p>
            <a:pPr marL="0" indent="0">
              <a:buNone/>
            </a:pPr>
            <a:r>
              <a:rPr lang="en-US" dirty="0" err="1"/>
              <a:t>salya</a:t>
            </a:r>
            <a:r>
              <a:rPr lang="en-US" dirty="0"/>
              <a:t> </a:t>
            </a:r>
            <a:r>
              <a:rPr lang="en-US" dirty="0" err="1"/>
              <a:t>akışına</a:t>
            </a:r>
            <a:r>
              <a:rPr lang="en-US" dirty="0"/>
              <a:t> (drooling) </a:t>
            </a:r>
            <a:r>
              <a:rPr lang="en-US" dirty="0" err="1"/>
              <a:t>sebep</a:t>
            </a:r>
            <a:r>
              <a:rPr lang="en-US" dirty="0"/>
              <a:t> </a:t>
            </a:r>
            <a:r>
              <a:rPr lang="en-US" dirty="0" err="1"/>
              <a:t>olabilir</a:t>
            </a:r>
            <a:br>
              <a:rPr lang="en-US" dirty="0"/>
            </a:br>
            <a:endParaRPr lang="en-TR" dirty="0"/>
          </a:p>
        </p:txBody>
      </p:sp>
      <p:sp>
        <p:nvSpPr>
          <p:cNvPr id="4" name="TextBox 3">
            <a:extLst>
              <a:ext uri="{FF2B5EF4-FFF2-40B4-BE49-F238E27FC236}">
                <a16:creationId xmlns:a16="http://schemas.microsoft.com/office/drawing/2014/main" id="{5E19A518-81FB-679F-C83F-AD3E83036772}"/>
              </a:ext>
            </a:extLst>
          </p:cNvPr>
          <p:cNvSpPr txBox="1"/>
          <p:nvPr/>
        </p:nvSpPr>
        <p:spPr>
          <a:xfrm>
            <a:off x="6417275" y="5048071"/>
            <a:ext cx="5272217" cy="1200329"/>
          </a:xfrm>
          <a:prstGeom prst="rect">
            <a:avLst/>
          </a:prstGeom>
          <a:noFill/>
        </p:spPr>
        <p:txBody>
          <a:bodyPr wrap="square" rtlCol="0">
            <a:spAutoFit/>
          </a:bodyPr>
          <a:lstStyle/>
          <a:p>
            <a:r>
              <a:rPr lang="en-US" dirty="0" err="1"/>
              <a:t>OnabotulinumtoxinA</a:t>
            </a:r>
            <a:r>
              <a:rPr lang="en-US" dirty="0"/>
              <a:t> (BNTA- ONA)  3-10 BU, 2-4 </a:t>
            </a:r>
            <a:r>
              <a:rPr lang="en-US" dirty="0" err="1"/>
              <a:t>enj</a:t>
            </a:r>
            <a:endParaRPr lang="en-US" dirty="0"/>
          </a:p>
          <a:p>
            <a:r>
              <a:rPr lang="en-US" dirty="0"/>
              <a:t>  </a:t>
            </a:r>
            <a:br>
              <a:rPr lang="en-US" dirty="0"/>
            </a:br>
            <a:r>
              <a:rPr lang="en-US" dirty="0" err="1"/>
              <a:t>AbobotulinumtoxinA</a:t>
            </a:r>
            <a:r>
              <a:rPr lang="en-US" dirty="0"/>
              <a:t> (BNTA-ABO)  9-30 DU, 2-4 </a:t>
            </a:r>
            <a:r>
              <a:rPr lang="en-US" dirty="0" err="1"/>
              <a:t>enj</a:t>
            </a:r>
            <a:endParaRPr lang="en-US" dirty="0"/>
          </a:p>
          <a:p>
            <a:endParaRPr lang="en-TR" dirty="0"/>
          </a:p>
        </p:txBody>
      </p:sp>
      <p:pic>
        <p:nvPicPr>
          <p:cNvPr id="5" name="Picture 4" descr="Graphical user interface, application, Teams&#10;&#10;Description automatically generated">
            <a:extLst>
              <a:ext uri="{FF2B5EF4-FFF2-40B4-BE49-F238E27FC236}">
                <a16:creationId xmlns:a16="http://schemas.microsoft.com/office/drawing/2014/main" id="{070D919A-1FC1-8C06-F6A1-170C94CF3E77}"/>
              </a:ext>
            </a:extLst>
          </p:cNvPr>
          <p:cNvPicPr>
            <a:picLocks noChangeAspect="1"/>
          </p:cNvPicPr>
          <p:nvPr/>
        </p:nvPicPr>
        <p:blipFill rotWithShape="1">
          <a:blip r:embed="rId2"/>
          <a:srcRect l="20071" t="18358" r="22236"/>
          <a:stretch/>
        </p:blipFill>
        <p:spPr>
          <a:xfrm>
            <a:off x="8110330" y="0"/>
            <a:ext cx="2981739" cy="3936826"/>
          </a:xfrm>
          <a:prstGeom prst="rect">
            <a:avLst/>
          </a:prstGeom>
        </p:spPr>
      </p:pic>
    </p:spTree>
    <p:extLst>
      <p:ext uri="{BB962C8B-B14F-4D97-AF65-F5344CB8AC3E}">
        <p14:creationId xmlns:p14="http://schemas.microsoft.com/office/powerpoint/2010/main" val="5362435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508001" y="0"/>
            <a:ext cx="10131425" cy="942719"/>
          </a:xfrm>
        </p:spPr>
        <p:txBody>
          <a:bodyPr/>
          <a:lstStyle/>
          <a:p>
            <a:pPr algn="ctr"/>
            <a:r>
              <a:rPr lang="tr-TR" dirty="0"/>
              <a:t> kozmetik </a:t>
            </a:r>
            <a:r>
              <a:rPr lang="tr-TR" dirty="0" err="1"/>
              <a:t>Endikasyon</a:t>
            </a:r>
            <a:endParaRPr lang="tr-TR" dirty="0"/>
          </a:p>
        </p:txBody>
      </p:sp>
      <p:sp>
        <p:nvSpPr>
          <p:cNvPr id="2" name="İçerik Yer Tutucusu 1"/>
          <p:cNvSpPr>
            <a:spLocks noGrp="1"/>
          </p:cNvSpPr>
          <p:nvPr>
            <p:ph idx="1"/>
          </p:nvPr>
        </p:nvSpPr>
        <p:spPr>
          <a:xfrm>
            <a:off x="1" y="942719"/>
            <a:ext cx="4793924" cy="5546981"/>
          </a:xfrm>
        </p:spPr>
        <p:txBody>
          <a:bodyPr>
            <a:normAutofit/>
          </a:bodyPr>
          <a:lstStyle/>
          <a:p>
            <a:r>
              <a:rPr lang="tr-TR" sz="2400" dirty="0"/>
              <a:t>Maksimum kaş çatmada görülen, kaşlar arasındaki dikey çizgiler (</a:t>
            </a:r>
            <a:r>
              <a:rPr lang="tr-TR" sz="2400" dirty="0" err="1"/>
              <a:t>glabellar</a:t>
            </a:r>
            <a:r>
              <a:rPr lang="tr-TR" sz="2400" dirty="0"/>
              <a:t> çizgiler) kullanım için hukuki ve etik olarak yetki almıştır (2002)</a:t>
            </a:r>
          </a:p>
          <a:p>
            <a:endParaRPr lang="tr-TR" sz="2400" dirty="0"/>
          </a:p>
          <a:p>
            <a:r>
              <a:rPr lang="tr-TR" sz="2400" dirty="0"/>
              <a:t>Diğer bölgelere enjeksiyon yapılırsa meydana gelebilecek komplikasyonlardan doktor sorumlu</a:t>
            </a:r>
          </a:p>
        </p:txBody>
      </p:sp>
      <p:pic>
        <p:nvPicPr>
          <p:cNvPr id="5" name="Picture 4" descr="Timeline&#10;&#10;Description automatically generated">
            <a:extLst>
              <a:ext uri="{FF2B5EF4-FFF2-40B4-BE49-F238E27FC236}">
                <a16:creationId xmlns:a16="http://schemas.microsoft.com/office/drawing/2014/main" id="{46505E0E-CEB7-A41B-00A5-0F635DD68908}"/>
              </a:ext>
            </a:extLst>
          </p:cNvPr>
          <p:cNvPicPr>
            <a:picLocks noChangeAspect="1"/>
          </p:cNvPicPr>
          <p:nvPr/>
        </p:nvPicPr>
        <p:blipFill>
          <a:blip r:embed="rId2"/>
          <a:stretch>
            <a:fillRect/>
          </a:stretch>
        </p:blipFill>
        <p:spPr>
          <a:xfrm>
            <a:off x="4618673" y="1006218"/>
            <a:ext cx="7545199" cy="5026281"/>
          </a:xfrm>
          <a:prstGeom prst="rect">
            <a:avLst/>
          </a:prstGeom>
        </p:spPr>
      </p:pic>
    </p:spTree>
    <p:extLst>
      <p:ext uri="{BB962C8B-B14F-4D97-AF65-F5344CB8AC3E}">
        <p14:creationId xmlns:p14="http://schemas.microsoft.com/office/powerpoint/2010/main" val="93706006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A80FA-09FC-7C37-E0DC-0CEA45989D88}"/>
              </a:ext>
            </a:extLst>
          </p:cNvPr>
          <p:cNvSpPr>
            <a:spLocks noGrp="1"/>
          </p:cNvSpPr>
          <p:nvPr>
            <p:ph type="title"/>
          </p:nvPr>
        </p:nvSpPr>
        <p:spPr/>
        <p:txBody>
          <a:bodyPr/>
          <a:lstStyle/>
          <a:p>
            <a:endParaRPr lang="en-TR"/>
          </a:p>
        </p:txBody>
      </p:sp>
      <p:pic>
        <p:nvPicPr>
          <p:cNvPr id="5" name="Content Placeholder 4">
            <a:extLst>
              <a:ext uri="{FF2B5EF4-FFF2-40B4-BE49-F238E27FC236}">
                <a16:creationId xmlns:a16="http://schemas.microsoft.com/office/drawing/2014/main" id="{2F277D9C-E34F-1E26-E2FC-03EE0A3B6A3C}"/>
              </a:ext>
            </a:extLst>
          </p:cNvPr>
          <p:cNvPicPr>
            <a:picLocks noGrp="1" noChangeAspect="1"/>
          </p:cNvPicPr>
          <p:nvPr>
            <p:ph idx="1"/>
          </p:nvPr>
        </p:nvPicPr>
        <p:blipFill>
          <a:blip r:embed="rId2"/>
          <a:stretch>
            <a:fillRect/>
          </a:stretch>
        </p:blipFill>
        <p:spPr>
          <a:xfrm>
            <a:off x="0" y="2065867"/>
            <a:ext cx="6731000" cy="3352800"/>
          </a:xfrm>
        </p:spPr>
      </p:pic>
      <p:pic>
        <p:nvPicPr>
          <p:cNvPr id="7" name="Picture 6">
            <a:extLst>
              <a:ext uri="{FF2B5EF4-FFF2-40B4-BE49-F238E27FC236}">
                <a16:creationId xmlns:a16="http://schemas.microsoft.com/office/drawing/2014/main" id="{5F62CE28-B524-4ADB-0E9E-FB7D45B31CB1}"/>
              </a:ext>
            </a:extLst>
          </p:cNvPr>
          <p:cNvPicPr>
            <a:picLocks noChangeAspect="1"/>
          </p:cNvPicPr>
          <p:nvPr/>
        </p:nvPicPr>
        <p:blipFill>
          <a:blip r:embed="rId3"/>
          <a:stretch>
            <a:fillRect/>
          </a:stretch>
        </p:blipFill>
        <p:spPr>
          <a:xfrm>
            <a:off x="6451600" y="1697567"/>
            <a:ext cx="5740400" cy="4089400"/>
          </a:xfrm>
          <a:prstGeom prst="rect">
            <a:avLst/>
          </a:prstGeom>
        </p:spPr>
      </p:pic>
    </p:spTree>
    <p:extLst>
      <p:ext uri="{BB962C8B-B14F-4D97-AF65-F5344CB8AC3E}">
        <p14:creationId xmlns:p14="http://schemas.microsoft.com/office/powerpoint/2010/main" val="227660421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1CA55-7084-BF74-D3E1-9AA8706148E3}"/>
              </a:ext>
            </a:extLst>
          </p:cNvPr>
          <p:cNvSpPr>
            <a:spLocks noGrp="1"/>
          </p:cNvSpPr>
          <p:nvPr>
            <p:ph type="title"/>
          </p:nvPr>
        </p:nvSpPr>
        <p:spPr>
          <a:xfrm>
            <a:off x="685801" y="362465"/>
            <a:ext cx="10131425" cy="860854"/>
          </a:xfrm>
        </p:spPr>
        <p:txBody>
          <a:bodyPr>
            <a:normAutofit fontScale="90000"/>
          </a:bodyPr>
          <a:lstStyle/>
          <a:p>
            <a:r>
              <a:rPr lang="en-US" dirty="0"/>
              <a:t>PLATİSMA BANTLARI</a:t>
            </a:r>
            <a:br>
              <a:rPr lang="en-US" dirty="0"/>
            </a:br>
            <a:endParaRPr lang="en-TR" dirty="0"/>
          </a:p>
        </p:txBody>
      </p:sp>
      <p:sp>
        <p:nvSpPr>
          <p:cNvPr id="3" name="Content Placeholder 2">
            <a:extLst>
              <a:ext uri="{FF2B5EF4-FFF2-40B4-BE49-F238E27FC236}">
                <a16:creationId xmlns:a16="http://schemas.microsoft.com/office/drawing/2014/main" id="{E7A6EBA0-DD51-C847-0FA2-D7FCA713544A}"/>
              </a:ext>
            </a:extLst>
          </p:cNvPr>
          <p:cNvSpPr>
            <a:spLocks noGrp="1"/>
          </p:cNvSpPr>
          <p:nvPr>
            <p:ph idx="1"/>
          </p:nvPr>
        </p:nvSpPr>
        <p:spPr>
          <a:xfrm>
            <a:off x="685800" y="1223319"/>
            <a:ext cx="10131425" cy="3649133"/>
          </a:xfrm>
        </p:spPr>
        <p:txBody>
          <a:bodyPr>
            <a:normAutofit lnSpcReduction="10000"/>
          </a:bodyPr>
          <a:lstStyle/>
          <a:p>
            <a:r>
              <a:rPr lang="en-US" dirty="0" err="1"/>
              <a:t>Boyunda</a:t>
            </a:r>
            <a:r>
              <a:rPr lang="en-US" dirty="0"/>
              <a:t> </a:t>
            </a:r>
            <a:r>
              <a:rPr lang="en-US" dirty="0" err="1"/>
              <a:t>istirahat</a:t>
            </a:r>
            <a:r>
              <a:rPr lang="en-US" dirty="0"/>
              <a:t> </a:t>
            </a:r>
            <a:r>
              <a:rPr lang="en-US" dirty="0" err="1"/>
              <a:t>halinde</a:t>
            </a:r>
            <a:r>
              <a:rPr lang="en-US" dirty="0"/>
              <a:t> </a:t>
            </a:r>
            <a:r>
              <a:rPr lang="en-US" dirty="0" err="1"/>
              <a:t>görülen</a:t>
            </a:r>
            <a:r>
              <a:rPr lang="en-US" dirty="0"/>
              <a:t> </a:t>
            </a:r>
            <a:r>
              <a:rPr lang="en-US" dirty="0" err="1"/>
              <a:t>vertikal</a:t>
            </a:r>
            <a:r>
              <a:rPr lang="en-US" dirty="0"/>
              <a:t> </a:t>
            </a:r>
            <a:r>
              <a:rPr lang="en-US" dirty="0" err="1"/>
              <a:t>bantlardır</a:t>
            </a:r>
            <a:endParaRPr lang="en-US" dirty="0"/>
          </a:p>
          <a:p>
            <a:r>
              <a:rPr lang="en-US" dirty="0" err="1"/>
              <a:t>Boyun</a:t>
            </a:r>
            <a:r>
              <a:rPr lang="en-US" dirty="0"/>
              <a:t> </a:t>
            </a:r>
            <a:r>
              <a:rPr lang="en-US" dirty="0" err="1"/>
              <a:t>sıkma</a:t>
            </a:r>
            <a:r>
              <a:rPr lang="en-US" dirty="0"/>
              <a:t> </a:t>
            </a:r>
            <a:r>
              <a:rPr lang="en-US" dirty="0" err="1"/>
              <a:t>ve</a:t>
            </a:r>
            <a:r>
              <a:rPr lang="en-US" dirty="0"/>
              <a:t> </a:t>
            </a:r>
            <a:r>
              <a:rPr lang="en-US" dirty="0" err="1"/>
              <a:t>zorlu</a:t>
            </a:r>
            <a:r>
              <a:rPr lang="en-US" dirty="0"/>
              <a:t> </a:t>
            </a:r>
            <a:r>
              <a:rPr lang="en-US" dirty="0" err="1"/>
              <a:t>çene</a:t>
            </a:r>
            <a:r>
              <a:rPr lang="en-US" dirty="0"/>
              <a:t> </a:t>
            </a:r>
            <a:r>
              <a:rPr lang="en-US" dirty="0" err="1"/>
              <a:t>açma</a:t>
            </a:r>
            <a:r>
              <a:rPr lang="en-US" dirty="0"/>
              <a:t> </a:t>
            </a:r>
            <a:r>
              <a:rPr lang="en-US" dirty="0" err="1"/>
              <a:t>hareketi</a:t>
            </a:r>
            <a:r>
              <a:rPr lang="en-US" dirty="0"/>
              <a:t> </a:t>
            </a:r>
            <a:r>
              <a:rPr lang="en-US" dirty="0" err="1"/>
              <a:t>ile</a:t>
            </a:r>
            <a:r>
              <a:rPr lang="en-US" dirty="0"/>
              <a:t> </a:t>
            </a:r>
            <a:r>
              <a:rPr lang="en-US" dirty="0" err="1"/>
              <a:t>belirginleşir</a:t>
            </a:r>
            <a:endParaRPr lang="en-US" dirty="0"/>
          </a:p>
          <a:p>
            <a:r>
              <a:rPr lang="en-US" dirty="0" err="1"/>
              <a:t>Platisma</a:t>
            </a:r>
            <a:r>
              <a:rPr lang="en-US" dirty="0"/>
              <a:t> </a:t>
            </a:r>
            <a:r>
              <a:rPr lang="en-US" dirty="0" err="1"/>
              <a:t>kası</a:t>
            </a:r>
            <a:r>
              <a:rPr lang="en-US" dirty="0"/>
              <a:t>, </a:t>
            </a:r>
            <a:r>
              <a:rPr lang="en-US" dirty="0" err="1"/>
              <a:t>klavikula</a:t>
            </a:r>
            <a:r>
              <a:rPr lang="en-US" dirty="0"/>
              <a:t> </a:t>
            </a:r>
            <a:r>
              <a:rPr lang="en-US" dirty="0" err="1"/>
              <a:t>ve</a:t>
            </a:r>
            <a:r>
              <a:rPr lang="en-US" dirty="0"/>
              <a:t> </a:t>
            </a:r>
            <a:r>
              <a:rPr lang="en-US" dirty="0" err="1"/>
              <a:t>manibrium</a:t>
            </a:r>
            <a:r>
              <a:rPr lang="en-US" dirty="0"/>
              <a:t> </a:t>
            </a:r>
            <a:r>
              <a:rPr lang="en-US" dirty="0" err="1"/>
              <a:t>sterniden</a:t>
            </a:r>
            <a:r>
              <a:rPr lang="en-US" dirty="0"/>
              <a:t> </a:t>
            </a:r>
            <a:r>
              <a:rPr lang="en-US" dirty="0" err="1"/>
              <a:t>kaynaklanan</a:t>
            </a:r>
            <a:r>
              <a:rPr lang="en-US" dirty="0"/>
              <a:t>, </a:t>
            </a:r>
            <a:r>
              <a:rPr lang="en-US" dirty="0" err="1"/>
              <a:t>yüzeyel</a:t>
            </a:r>
            <a:r>
              <a:rPr lang="en-US" dirty="0"/>
              <a:t> </a:t>
            </a:r>
            <a:r>
              <a:rPr lang="en-US" dirty="0" err="1"/>
              <a:t>muskuloaponevrotik</a:t>
            </a:r>
            <a:r>
              <a:rPr lang="en-US" dirty="0"/>
              <a:t> </a:t>
            </a:r>
            <a:r>
              <a:rPr lang="en-US" dirty="0" err="1"/>
              <a:t>dokuya</a:t>
            </a:r>
            <a:r>
              <a:rPr lang="en-US" dirty="0"/>
              <a:t> (SMAS), alt </a:t>
            </a:r>
            <a:r>
              <a:rPr lang="en-US" dirty="0" err="1"/>
              <a:t>yüz</a:t>
            </a:r>
            <a:r>
              <a:rPr lang="en-US" dirty="0"/>
              <a:t> </a:t>
            </a:r>
            <a:r>
              <a:rPr lang="en-US" dirty="0" err="1"/>
              <a:t>derisine</a:t>
            </a:r>
            <a:r>
              <a:rPr lang="en-US" dirty="0"/>
              <a:t>, </a:t>
            </a:r>
            <a:r>
              <a:rPr lang="en-US" dirty="0" err="1"/>
              <a:t>yüz</a:t>
            </a:r>
            <a:r>
              <a:rPr lang="en-US" dirty="0"/>
              <a:t> </a:t>
            </a:r>
            <a:r>
              <a:rPr lang="en-US" dirty="0" err="1"/>
              <a:t>kaslarına</a:t>
            </a:r>
            <a:r>
              <a:rPr lang="en-US" dirty="0"/>
              <a:t> </a:t>
            </a:r>
            <a:r>
              <a:rPr lang="en-US" dirty="0" err="1"/>
              <a:t>ve</a:t>
            </a:r>
            <a:r>
              <a:rPr lang="en-US" dirty="0"/>
              <a:t> mandibula </a:t>
            </a:r>
            <a:r>
              <a:rPr lang="en-US" dirty="0" err="1"/>
              <a:t>kenarına</a:t>
            </a:r>
            <a:r>
              <a:rPr lang="en-US" dirty="0"/>
              <a:t> </a:t>
            </a:r>
            <a:r>
              <a:rPr lang="en-US" dirty="0" err="1"/>
              <a:t>yapışan</a:t>
            </a:r>
            <a:r>
              <a:rPr lang="en-US" dirty="0"/>
              <a:t> </a:t>
            </a:r>
            <a:r>
              <a:rPr lang="en-US" dirty="0" err="1"/>
              <a:t>ince</a:t>
            </a:r>
            <a:r>
              <a:rPr lang="en-US" dirty="0"/>
              <a:t> </a:t>
            </a:r>
            <a:r>
              <a:rPr lang="en-US" dirty="0" err="1"/>
              <a:t>yüzeyel</a:t>
            </a:r>
            <a:r>
              <a:rPr lang="en-US" dirty="0"/>
              <a:t> kas</a:t>
            </a:r>
          </a:p>
          <a:p>
            <a:r>
              <a:rPr lang="en-US" dirty="0"/>
              <a:t>Hasta </a:t>
            </a:r>
            <a:r>
              <a:rPr lang="en-US" dirty="0" err="1"/>
              <a:t>boynunu</a:t>
            </a:r>
            <a:r>
              <a:rPr lang="en-US" dirty="0"/>
              <a:t> </a:t>
            </a:r>
            <a:r>
              <a:rPr lang="en-US" dirty="0" err="1"/>
              <a:t>sıkarsa</a:t>
            </a:r>
            <a:r>
              <a:rPr lang="en-US" dirty="0"/>
              <a:t> </a:t>
            </a:r>
            <a:r>
              <a:rPr lang="en-US" dirty="0" err="1"/>
              <a:t>belirgin</a:t>
            </a:r>
            <a:endParaRPr lang="en-US" dirty="0"/>
          </a:p>
          <a:p>
            <a:r>
              <a:rPr lang="en-US" dirty="0" err="1"/>
              <a:t>İki</a:t>
            </a:r>
            <a:r>
              <a:rPr lang="en-US" dirty="0"/>
              <a:t> </a:t>
            </a:r>
            <a:r>
              <a:rPr lang="en-US" dirty="0" err="1"/>
              <a:t>parmak</a:t>
            </a:r>
            <a:r>
              <a:rPr lang="en-US" dirty="0"/>
              <a:t> </a:t>
            </a:r>
            <a:r>
              <a:rPr lang="en-US" dirty="0" err="1"/>
              <a:t>arasına</a:t>
            </a:r>
            <a:r>
              <a:rPr lang="en-US" dirty="0"/>
              <a:t> </a:t>
            </a:r>
            <a:r>
              <a:rPr lang="en-US" dirty="0" err="1"/>
              <a:t>alıp</a:t>
            </a:r>
            <a:r>
              <a:rPr lang="en-US" dirty="0"/>
              <a:t> </a:t>
            </a:r>
            <a:r>
              <a:rPr lang="en-US" dirty="0" err="1"/>
              <a:t>enj</a:t>
            </a:r>
            <a:endParaRPr lang="en-US" dirty="0"/>
          </a:p>
          <a:p>
            <a:r>
              <a:rPr lang="en-US" dirty="0" err="1"/>
              <a:t>Enjeksiyonlara</a:t>
            </a:r>
            <a:r>
              <a:rPr lang="en-US" dirty="0"/>
              <a:t> </a:t>
            </a:r>
            <a:r>
              <a:rPr lang="en-US" dirty="0" err="1"/>
              <a:t>servikomental</a:t>
            </a:r>
            <a:r>
              <a:rPr lang="en-US" dirty="0"/>
              <a:t> </a:t>
            </a:r>
            <a:r>
              <a:rPr lang="en-US" dirty="0" err="1"/>
              <a:t>açıdan</a:t>
            </a:r>
            <a:r>
              <a:rPr lang="en-US" dirty="0"/>
              <a:t> </a:t>
            </a:r>
            <a:r>
              <a:rPr lang="en-US" dirty="0" err="1"/>
              <a:t>başlayıp</a:t>
            </a:r>
            <a:r>
              <a:rPr lang="en-US" dirty="0"/>
              <a:t> </a:t>
            </a:r>
            <a:r>
              <a:rPr lang="en-US" dirty="0" err="1"/>
              <a:t>aşağıya</a:t>
            </a:r>
            <a:r>
              <a:rPr lang="en-US" dirty="0"/>
              <a:t> </a:t>
            </a:r>
            <a:r>
              <a:rPr lang="en-US" dirty="0" err="1"/>
              <a:t>doğru</a:t>
            </a:r>
            <a:endParaRPr lang="en-US" dirty="0"/>
          </a:p>
          <a:p>
            <a:pPr lvl="1"/>
            <a:r>
              <a:rPr lang="en-US" dirty="0"/>
              <a:t>Mandibular </a:t>
            </a:r>
            <a:r>
              <a:rPr lang="en-US" dirty="0" err="1"/>
              <a:t>sınırın</a:t>
            </a:r>
            <a:r>
              <a:rPr lang="en-US" dirty="0"/>
              <a:t> 2-2.5cm </a:t>
            </a:r>
            <a:r>
              <a:rPr lang="en-US" dirty="0" err="1"/>
              <a:t>inferiorundan</a:t>
            </a:r>
            <a:r>
              <a:rPr lang="en-US" dirty="0"/>
              <a:t> </a:t>
            </a:r>
            <a:r>
              <a:rPr lang="en-US" dirty="0" err="1"/>
              <a:t>başlanmalı</a:t>
            </a:r>
            <a:endParaRPr lang="en-US" dirty="0"/>
          </a:p>
          <a:p>
            <a:r>
              <a:rPr lang="en-US" dirty="0" err="1"/>
              <a:t>Kısa</a:t>
            </a:r>
            <a:r>
              <a:rPr lang="en-US" dirty="0"/>
              <a:t> </a:t>
            </a:r>
            <a:r>
              <a:rPr lang="en-US" dirty="0" err="1"/>
              <a:t>ve</a:t>
            </a:r>
            <a:r>
              <a:rPr lang="en-US" dirty="0"/>
              <a:t> </a:t>
            </a:r>
            <a:r>
              <a:rPr lang="en-US" dirty="0" err="1"/>
              <a:t>kalın</a:t>
            </a:r>
            <a:r>
              <a:rPr lang="en-US" dirty="0"/>
              <a:t> </a:t>
            </a:r>
            <a:r>
              <a:rPr lang="en-US" dirty="0" err="1"/>
              <a:t>boyunda</a:t>
            </a:r>
            <a:r>
              <a:rPr lang="en-US" dirty="0"/>
              <a:t> </a:t>
            </a:r>
            <a:r>
              <a:rPr lang="en-US" dirty="0" err="1"/>
              <a:t>önerilmez</a:t>
            </a:r>
            <a:br>
              <a:rPr lang="en-US" dirty="0"/>
            </a:br>
            <a:endParaRPr lang="en-TR" dirty="0"/>
          </a:p>
        </p:txBody>
      </p:sp>
      <p:sp>
        <p:nvSpPr>
          <p:cNvPr id="4" name="TextBox 3">
            <a:extLst>
              <a:ext uri="{FF2B5EF4-FFF2-40B4-BE49-F238E27FC236}">
                <a16:creationId xmlns:a16="http://schemas.microsoft.com/office/drawing/2014/main" id="{93C2DBEE-64FF-CA12-373B-F350720C65F5}"/>
              </a:ext>
            </a:extLst>
          </p:cNvPr>
          <p:cNvSpPr txBox="1"/>
          <p:nvPr/>
        </p:nvSpPr>
        <p:spPr>
          <a:xfrm>
            <a:off x="4625546" y="4713241"/>
            <a:ext cx="6038335" cy="2308324"/>
          </a:xfrm>
          <a:prstGeom prst="rect">
            <a:avLst/>
          </a:prstGeom>
          <a:noFill/>
        </p:spPr>
        <p:txBody>
          <a:bodyPr wrap="square" rtlCol="0">
            <a:spAutoFit/>
          </a:bodyPr>
          <a:lstStyle/>
          <a:p>
            <a:r>
              <a:rPr lang="en-US" dirty="0" err="1"/>
              <a:t>OnabotulinumtoxinA</a:t>
            </a:r>
            <a:r>
              <a:rPr lang="en-US" dirty="0"/>
              <a:t> (BNTA- ONA) </a:t>
            </a:r>
          </a:p>
          <a:p>
            <a:r>
              <a:rPr lang="en-US" dirty="0"/>
              <a:t>	Bant </a:t>
            </a:r>
            <a:r>
              <a:rPr lang="en-US" dirty="0" err="1"/>
              <a:t>başına</a:t>
            </a:r>
            <a:r>
              <a:rPr lang="en-US" dirty="0"/>
              <a:t> 15BU, 3-5BU her </a:t>
            </a:r>
            <a:r>
              <a:rPr lang="en-US" dirty="0" err="1"/>
              <a:t>enj</a:t>
            </a:r>
            <a:r>
              <a:rPr lang="en-US" dirty="0"/>
              <a:t>, </a:t>
            </a:r>
            <a:r>
              <a:rPr lang="en-US" dirty="0" err="1"/>
              <a:t>noktalar</a:t>
            </a:r>
            <a:r>
              <a:rPr lang="en-US" dirty="0"/>
              <a:t> </a:t>
            </a:r>
            <a:r>
              <a:rPr lang="en-US" dirty="0" err="1"/>
              <a:t>arası</a:t>
            </a:r>
            <a:r>
              <a:rPr lang="en-US" dirty="0"/>
              <a:t> 1.5cm</a:t>
            </a:r>
          </a:p>
          <a:p>
            <a:endParaRPr lang="en-US" dirty="0"/>
          </a:p>
          <a:p>
            <a:r>
              <a:rPr lang="en-US" dirty="0"/>
              <a:t>  </a:t>
            </a:r>
            <a:br>
              <a:rPr lang="en-US" dirty="0"/>
            </a:br>
            <a:r>
              <a:rPr lang="en-US" dirty="0" err="1"/>
              <a:t>AbobotulinumtoxinA</a:t>
            </a:r>
            <a:r>
              <a:rPr lang="en-US" dirty="0"/>
              <a:t> (BNTA-ABO) </a:t>
            </a:r>
          </a:p>
          <a:p>
            <a:r>
              <a:rPr lang="en-US" dirty="0"/>
              <a:t>	Bant </a:t>
            </a:r>
            <a:r>
              <a:rPr lang="en-US" dirty="0" err="1"/>
              <a:t>başına</a:t>
            </a:r>
            <a:r>
              <a:rPr lang="en-US" dirty="0"/>
              <a:t> 35-45DU, 4-8DU her </a:t>
            </a:r>
            <a:r>
              <a:rPr lang="en-US" dirty="0" err="1"/>
              <a:t>enj</a:t>
            </a:r>
            <a:r>
              <a:rPr lang="en-US" dirty="0"/>
              <a:t>, </a:t>
            </a:r>
            <a:r>
              <a:rPr lang="en-US" dirty="0" err="1"/>
              <a:t>noktalar</a:t>
            </a:r>
            <a:r>
              <a:rPr lang="en-US" dirty="0"/>
              <a:t> </a:t>
            </a:r>
            <a:r>
              <a:rPr lang="en-US" dirty="0" err="1"/>
              <a:t>arası</a:t>
            </a:r>
            <a:r>
              <a:rPr lang="en-US" dirty="0"/>
              <a:t> 2cm </a:t>
            </a:r>
          </a:p>
          <a:p>
            <a:endParaRPr lang="en-US" dirty="0"/>
          </a:p>
          <a:p>
            <a:endParaRPr lang="en-TR" dirty="0"/>
          </a:p>
        </p:txBody>
      </p:sp>
    </p:spTree>
    <p:extLst>
      <p:ext uri="{BB962C8B-B14F-4D97-AF65-F5344CB8AC3E}">
        <p14:creationId xmlns:p14="http://schemas.microsoft.com/office/powerpoint/2010/main" val="416680261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3EB8B-6462-7033-12A6-ABC584C5B907}"/>
              </a:ext>
            </a:extLst>
          </p:cNvPr>
          <p:cNvSpPr>
            <a:spLocks noGrp="1"/>
          </p:cNvSpPr>
          <p:nvPr>
            <p:ph type="title"/>
          </p:nvPr>
        </p:nvSpPr>
        <p:spPr>
          <a:xfrm>
            <a:off x="4955458" y="639097"/>
            <a:ext cx="6593075" cy="1612490"/>
          </a:xfrm>
        </p:spPr>
        <p:txBody>
          <a:bodyPr>
            <a:normAutofit/>
          </a:bodyPr>
          <a:lstStyle/>
          <a:p>
            <a:endParaRPr lang="en-TR"/>
          </a:p>
        </p:txBody>
      </p:sp>
      <p:pic>
        <p:nvPicPr>
          <p:cNvPr id="4" name="Picture 3">
            <a:extLst>
              <a:ext uri="{FF2B5EF4-FFF2-40B4-BE49-F238E27FC236}">
                <a16:creationId xmlns:a16="http://schemas.microsoft.com/office/drawing/2014/main" id="{61CC6871-F9E2-1BD6-4B3C-AAB4AA1932F4}"/>
              </a:ext>
            </a:extLst>
          </p:cNvPr>
          <p:cNvPicPr>
            <a:picLocks noChangeAspect="1"/>
          </p:cNvPicPr>
          <p:nvPr/>
        </p:nvPicPr>
        <p:blipFill>
          <a:blip r:embed="rId2"/>
          <a:srcRect r="-2" b="2734"/>
          <a:stretch>
            <a:fillRect/>
          </a:stretch>
        </p:blipFill>
        <p:spPr>
          <a:xfrm>
            <a:off x="319470" y="0"/>
            <a:ext cx="4635988" cy="6858000"/>
          </a:xfrm>
          <a:prstGeom prst="rect">
            <a:avLst/>
          </a:prstGeom>
        </p:spPr>
      </p:pic>
      <p:sp>
        <p:nvSpPr>
          <p:cNvPr id="3" name="Content Placeholder 2">
            <a:extLst>
              <a:ext uri="{FF2B5EF4-FFF2-40B4-BE49-F238E27FC236}">
                <a16:creationId xmlns:a16="http://schemas.microsoft.com/office/drawing/2014/main" id="{3700E1B1-ABC1-148F-53BC-58EB460DDBDE}"/>
              </a:ext>
            </a:extLst>
          </p:cNvPr>
          <p:cNvSpPr>
            <a:spLocks noGrp="1"/>
          </p:cNvSpPr>
          <p:nvPr>
            <p:ph idx="1"/>
          </p:nvPr>
        </p:nvSpPr>
        <p:spPr>
          <a:xfrm>
            <a:off x="4955458" y="2251587"/>
            <a:ext cx="6593075" cy="3972232"/>
          </a:xfrm>
        </p:spPr>
        <p:txBody>
          <a:bodyPr>
            <a:normAutofit/>
          </a:bodyPr>
          <a:lstStyle/>
          <a:p>
            <a:endParaRPr lang="en-TR"/>
          </a:p>
        </p:txBody>
      </p:sp>
      <p:pic>
        <p:nvPicPr>
          <p:cNvPr id="5" name="Picture 4">
            <a:extLst>
              <a:ext uri="{FF2B5EF4-FFF2-40B4-BE49-F238E27FC236}">
                <a16:creationId xmlns:a16="http://schemas.microsoft.com/office/drawing/2014/main" id="{FB71119F-CEC6-A0B9-331F-7871BEF6B266}"/>
              </a:ext>
            </a:extLst>
          </p:cNvPr>
          <p:cNvPicPr>
            <a:picLocks noChangeAspect="1"/>
          </p:cNvPicPr>
          <p:nvPr/>
        </p:nvPicPr>
        <p:blipFill>
          <a:blip r:embed="rId3"/>
          <a:stretch>
            <a:fillRect/>
          </a:stretch>
        </p:blipFill>
        <p:spPr>
          <a:xfrm>
            <a:off x="5036189" y="28087"/>
            <a:ext cx="6841149" cy="6857999"/>
          </a:xfrm>
          <a:prstGeom prst="rect">
            <a:avLst/>
          </a:prstGeom>
        </p:spPr>
      </p:pic>
    </p:spTree>
    <p:extLst>
      <p:ext uri="{BB962C8B-B14F-4D97-AF65-F5344CB8AC3E}">
        <p14:creationId xmlns:p14="http://schemas.microsoft.com/office/powerpoint/2010/main" val="251405010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7423B-EAC7-D71E-F215-A02ACC86B791}"/>
              </a:ext>
            </a:extLst>
          </p:cNvPr>
          <p:cNvSpPr>
            <a:spLocks noGrp="1"/>
          </p:cNvSpPr>
          <p:nvPr>
            <p:ph type="title"/>
          </p:nvPr>
        </p:nvSpPr>
        <p:spPr/>
        <p:txBody>
          <a:bodyPr/>
          <a:lstStyle/>
          <a:p>
            <a:endParaRPr lang="en-TR"/>
          </a:p>
        </p:txBody>
      </p:sp>
      <p:pic>
        <p:nvPicPr>
          <p:cNvPr id="5" name="Content Placeholder 4">
            <a:extLst>
              <a:ext uri="{FF2B5EF4-FFF2-40B4-BE49-F238E27FC236}">
                <a16:creationId xmlns:a16="http://schemas.microsoft.com/office/drawing/2014/main" id="{8C3DDBEC-A76B-25A7-AFFA-69CE9C74EBB1}"/>
              </a:ext>
            </a:extLst>
          </p:cNvPr>
          <p:cNvPicPr>
            <a:picLocks noGrp="1" noChangeAspect="1"/>
          </p:cNvPicPr>
          <p:nvPr>
            <p:ph idx="1"/>
          </p:nvPr>
        </p:nvPicPr>
        <p:blipFill>
          <a:blip r:embed="rId2"/>
          <a:stretch>
            <a:fillRect/>
          </a:stretch>
        </p:blipFill>
        <p:spPr>
          <a:xfrm>
            <a:off x="0" y="1606549"/>
            <a:ext cx="7364190" cy="4010479"/>
          </a:xfrm>
        </p:spPr>
      </p:pic>
      <p:pic>
        <p:nvPicPr>
          <p:cNvPr id="3" name="Content Placeholder 4">
            <a:extLst>
              <a:ext uri="{FF2B5EF4-FFF2-40B4-BE49-F238E27FC236}">
                <a16:creationId xmlns:a16="http://schemas.microsoft.com/office/drawing/2014/main" id="{DD16D921-9F0C-DF4D-8F86-383DF12895FB}"/>
              </a:ext>
            </a:extLst>
          </p:cNvPr>
          <p:cNvPicPr>
            <a:picLocks noChangeAspect="1"/>
          </p:cNvPicPr>
          <p:nvPr/>
        </p:nvPicPr>
        <p:blipFill>
          <a:blip r:embed="rId3"/>
          <a:stretch>
            <a:fillRect/>
          </a:stretch>
        </p:blipFill>
        <p:spPr>
          <a:xfrm>
            <a:off x="7484815" y="-7713"/>
            <a:ext cx="4220872" cy="6865713"/>
          </a:xfrm>
          <a:prstGeom prst="rect">
            <a:avLst/>
          </a:prstGeom>
        </p:spPr>
      </p:pic>
    </p:spTree>
    <p:extLst>
      <p:ext uri="{BB962C8B-B14F-4D97-AF65-F5344CB8AC3E}">
        <p14:creationId xmlns:p14="http://schemas.microsoft.com/office/powerpoint/2010/main" val="187567407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77E8D-C9BE-7CD8-C89A-8A11E8D3B465}"/>
              </a:ext>
            </a:extLst>
          </p:cNvPr>
          <p:cNvSpPr>
            <a:spLocks noGrp="1"/>
          </p:cNvSpPr>
          <p:nvPr>
            <p:ph type="title"/>
          </p:nvPr>
        </p:nvSpPr>
        <p:spPr/>
        <p:txBody>
          <a:bodyPr/>
          <a:lstStyle/>
          <a:p>
            <a:r>
              <a:rPr lang="en-US" dirty="0"/>
              <a:t>KOLYE HATLARI</a:t>
            </a:r>
            <a:br>
              <a:rPr lang="en-US" dirty="0"/>
            </a:br>
            <a:endParaRPr lang="en-TR" dirty="0"/>
          </a:p>
        </p:txBody>
      </p:sp>
      <p:sp>
        <p:nvSpPr>
          <p:cNvPr id="3" name="Content Placeholder 2">
            <a:extLst>
              <a:ext uri="{FF2B5EF4-FFF2-40B4-BE49-F238E27FC236}">
                <a16:creationId xmlns:a16="http://schemas.microsoft.com/office/drawing/2014/main" id="{4D0F7AE1-1E6B-9C94-3127-AD59FD9D6285}"/>
              </a:ext>
            </a:extLst>
          </p:cNvPr>
          <p:cNvSpPr>
            <a:spLocks noGrp="1"/>
          </p:cNvSpPr>
          <p:nvPr>
            <p:ph idx="1"/>
          </p:nvPr>
        </p:nvSpPr>
        <p:spPr>
          <a:xfrm>
            <a:off x="685800" y="894034"/>
            <a:ext cx="10131425" cy="3649133"/>
          </a:xfrm>
        </p:spPr>
        <p:txBody>
          <a:bodyPr/>
          <a:lstStyle/>
          <a:p>
            <a:r>
              <a:rPr lang="en-US" dirty="0" err="1"/>
              <a:t>Boyundaki</a:t>
            </a:r>
            <a:r>
              <a:rPr lang="en-US" dirty="0"/>
              <a:t> </a:t>
            </a:r>
            <a:r>
              <a:rPr lang="en-US" dirty="0" err="1"/>
              <a:t>yatay</a:t>
            </a:r>
            <a:r>
              <a:rPr lang="en-US" dirty="0"/>
              <a:t> </a:t>
            </a:r>
            <a:r>
              <a:rPr lang="en-US" dirty="0" err="1"/>
              <a:t>çizgiler</a:t>
            </a:r>
            <a:endParaRPr lang="en-US" dirty="0"/>
          </a:p>
          <a:p>
            <a:r>
              <a:rPr lang="en-US" dirty="0" err="1"/>
              <a:t>Yüzeyel</a:t>
            </a:r>
            <a:r>
              <a:rPr lang="en-US" dirty="0"/>
              <a:t> </a:t>
            </a:r>
            <a:r>
              <a:rPr lang="en-US" dirty="0" err="1"/>
              <a:t>muskuloaponevrotik</a:t>
            </a:r>
            <a:r>
              <a:rPr lang="en-US" dirty="0"/>
              <a:t> </a:t>
            </a:r>
            <a:r>
              <a:rPr lang="en-US" dirty="0" err="1"/>
              <a:t>sistem</a:t>
            </a:r>
            <a:r>
              <a:rPr lang="en-US" dirty="0"/>
              <a:t> (SMAS) in dermal </a:t>
            </a:r>
            <a:r>
              <a:rPr lang="en-US" dirty="0" err="1"/>
              <a:t>bağlantıları</a:t>
            </a:r>
            <a:r>
              <a:rPr lang="en-US" dirty="0"/>
              <a:t> </a:t>
            </a:r>
            <a:r>
              <a:rPr lang="en-US" dirty="0" err="1"/>
              <a:t>yüzünden</a:t>
            </a:r>
            <a:r>
              <a:rPr lang="en-US" dirty="0"/>
              <a:t> </a:t>
            </a:r>
            <a:r>
              <a:rPr lang="en-US" dirty="0" err="1"/>
              <a:t>oluşur</a:t>
            </a:r>
            <a:endParaRPr lang="en-US" dirty="0"/>
          </a:p>
          <a:p>
            <a:r>
              <a:rPr lang="en-US" dirty="0"/>
              <a:t>İntradermal </a:t>
            </a:r>
            <a:r>
              <a:rPr lang="en-US" dirty="0" err="1"/>
              <a:t>enjeksiyon</a:t>
            </a:r>
            <a:endParaRPr lang="en-US" dirty="0"/>
          </a:p>
          <a:p>
            <a:r>
              <a:rPr lang="en-US" dirty="0"/>
              <a:t>1-2BU, 1-1.5cm </a:t>
            </a:r>
            <a:r>
              <a:rPr lang="en-US" dirty="0" err="1"/>
              <a:t>aralıklarla</a:t>
            </a:r>
            <a:r>
              <a:rPr lang="en-US" dirty="0"/>
              <a:t>, </a:t>
            </a:r>
            <a:r>
              <a:rPr lang="en-US" dirty="0" err="1"/>
              <a:t>tedavi</a:t>
            </a:r>
            <a:r>
              <a:rPr lang="en-US" dirty="0"/>
              <a:t> </a:t>
            </a:r>
            <a:r>
              <a:rPr lang="en-US" dirty="0" err="1"/>
              <a:t>başına</a:t>
            </a:r>
            <a:r>
              <a:rPr lang="en-US" dirty="0"/>
              <a:t> 15-20BU dan </a:t>
            </a:r>
            <a:r>
              <a:rPr lang="en-US" dirty="0" err="1"/>
              <a:t>fazla</a:t>
            </a:r>
            <a:r>
              <a:rPr lang="en-US" dirty="0"/>
              <a:t> </a:t>
            </a:r>
            <a:r>
              <a:rPr lang="en-US" dirty="0" err="1"/>
              <a:t>kullanma</a:t>
            </a:r>
            <a:endParaRPr lang="en-US" dirty="0"/>
          </a:p>
          <a:p>
            <a:r>
              <a:rPr lang="en-US" dirty="0" err="1"/>
              <a:t>Derin</a:t>
            </a:r>
            <a:r>
              <a:rPr lang="en-US" dirty="0"/>
              <a:t> </a:t>
            </a:r>
            <a:r>
              <a:rPr lang="en-US" dirty="0" err="1"/>
              <a:t>uygulama</a:t>
            </a:r>
            <a:r>
              <a:rPr lang="en-US" dirty="0"/>
              <a:t> </a:t>
            </a:r>
            <a:r>
              <a:rPr lang="en-US" dirty="0" err="1"/>
              <a:t>yutma</a:t>
            </a:r>
            <a:r>
              <a:rPr lang="en-US" dirty="0"/>
              <a:t> </a:t>
            </a:r>
            <a:r>
              <a:rPr lang="en-US" dirty="0" err="1"/>
              <a:t>zorluğuna</a:t>
            </a:r>
            <a:r>
              <a:rPr lang="en-US" dirty="0"/>
              <a:t> </a:t>
            </a:r>
            <a:r>
              <a:rPr lang="en-US" dirty="0" err="1"/>
              <a:t>sebep</a:t>
            </a:r>
            <a:r>
              <a:rPr lang="en-US" dirty="0"/>
              <a:t> </a:t>
            </a:r>
            <a:r>
              <a:rPr lang="en-US" dirty="0" err="1"/>
              <a:t>olabilir</a:t>
            </a:r>
            <a:br>
              <a:rPr lang="en-US" dirty="0"/>
            </a:br>
            <a:endParaRPr lang="en-TR" dirty="0"/>
          </a:p>
        </p:txBody>
      </p:sp>
      <p:sp>
        <p:nvSpPr>
          <p:cNvPr id="4" name="TextBox 3">
            <a:extLst>
              <a:ext uri="{FF2B5EF4-FFF2-40B4-BE49-F238E27FC236}">
                <a16:creationId xmlns:a16="http://schemas.microsoft.com/office/drawing/2014/main" id="{BC5974FE-5914-9B8C-C93C-9CCDD93A2704}"/>
              </a:ext>
            </a:extLst>
          </p:cNvPr>
          <p:cNvSpPr txBox="1"/>
          <p:nvPr/>
        </p:nvSpPr>
        <p:spPr>
          <a:xfrm>
            <a:off x="4304270" y="5232737"/>
            <a:ext cx="7434649" cy="2031325"/>
          </a:xfrm>
          <a:prstGeom prst="rect">
            <a:avLst/>
          </a:prstGeom>
          <a:noFill/>
        </p:spPr>
        <p:txBody>
          <a:bodyPr wrap="square" rtlCol="0">
            <a:spAutoFit/>
          </a:bodyPr>
          <a:lstStyle/>
          <a:p>
            <a:r>
              <a:rPr lang="en-US" dirty="0" err="1"/>
              <a:t>OnabotulinumtoxinA</a:t>
            </a:r>
            <a:r>
              <a:rPr lang="en-US" dirty="0"/>
              <a:t> (BNTA- ONA) </a:t>
            </a:r>
          </a:p>
          <a:p>
            <a:r>
              <a:rPr lang="en-US" dirty="0"/>
              <a:t>	1-2BU, 1-1.5cm </a:t>
            </a:r>
            <a:r>
              <a:rPr lang="en-US" dirty="0" err="1"/>
              <a:t>aralıklarla</a:t>
            </a:r>
            <a:r>
              <a:rPr lang="en-US" dirty="0"/>
              <a:t>, </a:t>
            </a:r>
            <a:r>
              <a:rPr lang="en-US" dirty="0" err="1"/>
              <a:t>tedavi</a:t>
            </a:r>
            <a:r>
              <a:rPr lang="en-US" dirty="0"/>
              <a:t> </a:t>
            </a:r>
            <a:r>
              <a:rPr lang="en-US" dirty="0" err="1"/>
              <a:t>başına</a:t>
            </a:r>
            <a:r>
              <a:rPr lang="en-US" dirty="0"/>
              <a:t> 15-20BU dan </a:t>
            </a:r>
            <a:r>
              <a:rPr lang="en-US" dirty="0" err="1"/>
              <a:t>fazla</a:t>
            </a:r>
            <a:r>
              <a:rPr lang="en-US" dirty="0"/>
              <a:t> </a:t>
            </a:r>
            <a:r>
              <a:rPr lang="en-US" dirty="0" err="1"/>
              <a:t>kullanma</a:t>
            </a:r>
            <a:endParaRPr lang="en-US" dirty="0"/>
          </a:p>
          <a:p>
            <a:r>
              <a:rPr lang="en-US" dirty="0"/>
              <a:t> </a:t>
            </a:r>
            <a:br>
              <a:rPr lang="en-US" dirty="0"/>
            </a:br>
            <a:r>
              <a:rPr lang="en-US" dirty="0" err="1"/>
              <a:t>AbobotulinumtoxinA</a:t>
            </a:r>
            <a:r>
              <a:rPr lang="en-US" dirty="0"/>
              <a:t> (BNTA-ABO) </a:t>
            </a:r>
          </a:p>
          <a:p>
            <a:r>
              <a:rPr lang="en-US" dirty="0"/>
              <a:t>	 2-4DU, 1.5-2cm </a:t>
            </a:r>
            <a:r>
              <a:rPr lang="en-US" dirty="0" err="1"/>
              <a:t>aralıklarla</a:t>
            </a:r>
            <a:r>
              <a:rPr lang="en-US" dirty="0"/>
              <a:t>, </a:t>
            </a:r>
            <a:r>
              <a:rPr lang="en-US" dirty="0" err="1"/>
              <a:t>tedavi</a:t>
            </a:r>
            <a:r>
              <a:rPr lang="en-US" dirty="0"/>
              <a:t> </a:t>
            </a:r>
            <a:r>
              <a:rPr lang="en-US" dirty="0" err="1"/>
              <a:t>başına</a:t>
            </a:r>
            <a:r>
              <a:rPr lang="en-US" dirty="0"/>
              <a:t> 40-50DU dan </a:t>
            </a:r>
            <a:r>
              <a:rPr lang="en-US" dirty="0" err="1"/>
              <a:t>fazla</a:t>
            </a:r>
            <a:r>
              <a:rPr lang="en-US" dirty="0"/>
              <a:t> </a:t>
            </a:r>
            <a:r>
              <a:rPr lang="en-US" dirty="0" err="1"/>
              <a:t>kullanma</a:t>
            </a:r>
            <a:endParaRPr lang="en-US" dirty="0"/>
          </a:p>
          <a:p>
            <a:endParaRPr lang="en-US" dirty="0"/>
          </a:p>
          <a:p>
            <a:endParaRPr lang="en-TR" dirty="0"/>
          </a:p>
        </p:txBody>
      </p:sp>
    </p:spTree>
    <p:extLst>
      <p:ext uri="{BB962C8B-B14F-4D97-AF65-F5344CB8AC3E}">
        <p14:creationId xmlns:p14="http://schemas.microsoft.com/office/powerpoint/2010/main" val="34230478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22DAF-C7D6-5A80-BA67-6DBBB7109EFC}"/>
              </a:ext>
            </a:extLst>
          </p:cNvPr>
          <p:cNvSpPr>
            <a:spLocks noGrp="1"/>
          </p:cNvSpPr>
          <p:nvPr>
            <p:ph type="title"/>
          </p:nvPr>
        </p:nvSpPr>
        <p:spPr>
          <a:xfrm>
            <a:off x="685801" y="338666"/>
            <a:ext cx="10131425" cy="1456267"/>
          </a:xfrm>
        </p:spPr>
        <p:txBody>
          <a:bodyPr>
            <a:normAutofit/>
          </a:bodyPr>
          <a:lstStyle/>
          <a:p>
            <a:r>
              <a:rPr lang="en-US" sz="2800" dirty="0"/>
              <a:t>DEKOLTE HATLARI</a:t>
            </a:r>
            <a:br>
              <a:rPr lang="en-US" sz="2800" dirty="0"/>
            </a:br>
            <a:endParaRPr lang="en-TR" sz="2800" dirty="0"/>
          </a:p>
        </p:txBody>
      </p:sp>
      <p:sp>
        <p:nvSpPr>
          <p:cNvPr id="3" name="Content Placeholder 2">
            <a:extLst>
              <a:ext uri="{FF2B5EF4-FFF2-40B4-BE49-F238E27FC236}">
                <a16:creationId xmlns:a16="http://schemas.microsoft.com/office/drawing/2014/main" id="{903A1099-2A25-E62C-F7F1-75DEDB1752FE}"/>
              </a:ext>
            </a:extLst>
          </p:cNvPr>
          <p:cNvSpPr>
            <a:spLocks noGrp="1"/>
          </p:cNvSpPr>
          <p:nvPr>
            <p:ph idx="1"/>
          </p:nvPr>
        </p:nvSpPr>
        <p:spPr>
          <a:xfrm>
            <a:off x="685801" y="1277094"/>
            <a:ext cx="10131425" cy="3649133"/>
          </a:xfrm>
        </p:spPr>
        <p:txBody>
          <a:bodyPr>
            <a:normAutofit/>
          </a:bodyPr>
          <a:lstStyle/>
          <a:p>
            <a:r>
              <a:rPr lang="en-US" dirty="0" err="1"/>
              <a:t>Kollar</a:t>
            </a:r>
            <a:r>
              <a:rPr lang="en-US" dirty="0"/>
              <a:t> </a:t>
            </a:r>
            <a:r>
              <a:rPr lang="en-US" dirty="0" err="1"/>
              <a:t>çaprazlandığında</a:t>
            </a:r>
            <a:r>
              <a:rPr lang="en-US" dirty="0"/>
              <a:t> </a:t>
            </a:r>
            <a:r>
              <a:rPr lang="en-US" dirty="0" err="1"/>
              <a:t>memeler</a:t>
            </a:r>
            <a:r>
              <a:rPr lang="en-US" dirty="0"/>
              <a:t> </a:t>
            </a:r>
            <a:r>
              <a:rPr lang="en-US" dirty="0" err="1"/>
              <a:t>arasındaki</a:t>
            </a:r>
            <a:r>
              <a:rPr lang="en-US" dirty="0"/>
              <a:t> </a:t>
            </a:r>
            <a:r>
              <a:rPr lang="en-US" dirty="0" err="1"/>
              <a:t>klivaj</a:t>
            </a:r>
            <a:r>
              <a:rPr lang="en-US" dirty="0"/>
              <a:t> </a:t>
            </a:r>
            <a:r>
              <a:rPr lang="en-US" dirty="0" err="1"/>
              <a:t>bölgesinden</a:t>
            </a:r>
            <a:r>
              <a:rPr lang="en-US" dirty="0"/>
              <a:t> </a:t>
            </a:r>
            <a:r>
              <a:rPr lang="en-US" dirty="0" err="1"/>
              <a:t>yukarı</a:t>
            </a:r>
            <a:r>
              <a:rPr lang="en-US" dirty="0"/>
              <a:t> </a:t>
            </a:r>
            <a:r>
              <a:rPr lang="en-US" dirty="0" err="1"/>
              <a:t>doğru</a:t>
            </a:r>
            <a:r>
              <a:rPr lang="en-US" dirty="0"/>
              <a:t> </a:t>
            </a:r>
            <a:r>
              <a:rPr lang="en-US" dirty="0" err="1"/>
              <a:t>yayılan</a:t>
            </a:r>
            <a:r>
              <a:rPr lang="en-US" dirty="0"/>
              <a:t> </a:t>
            </a:r>
            <a:r>
              <a:rPr lang="en-US" dirty="0" err="1"/>
              <a:t>dikey</a:t>
            </a:r>
            <a:r>
              <a:rPr lang="en-US" dirty="0"/>
              <a:t> </a:t>
            </a:r>
            <a:r>
              <a:rPr lang="en-US" dirty="0" err="1"/>
              <a:t>çizgilenmeler</a:t>
            </a:r>
            <a:endParaRPr lang="en-US" dirty="0"/>
          </a:p>
          <a:p>
            <a:r>
              <a:rPr lang="en-US" dirty="0" err="1"/>
              <a:t>Platisma</a:t>
            </a:r>
            <a:r>
              <a:rPr lang="en-US" dirty="0"/>
              <a:t> </a:t>
            </a:r>
            <a:r>
              <a:rPr lang="en-US" dirty="0" err="1"/>
              <a:t>kası</a:t>
            </a:r>
            <a:r>
              <a:rPr lang="en-US" dirty="0"/>
              <a:t>, </a:t>
            </a:r>
            <a:r>
              <a:rPr lang="en-US" dirty="0" err="1"/>
              <a:t>genellikle</a:t>
            </a:r>
            <a:r>
              <a:rPr lang="en-US" dirty="0"/>
              <a:t> </a:t>
            </a:r>
            <a:r>
              <a:rPr lang="en-US" dirty="0" err="1"/>
              <a:t>ikinci</a:t>
            </a:r>
            <a:r>
              <a:rPr lang="en-US" dirty="0"/>
              <a:t> </a:t>
            </a:r>
            <a:r>
              <a:rPr lang="en-US" dirty="0" err="1"/>
              <a:t>interkostal</a:t>
            </a:r>
            <a:r>
              <a:rPr lang="en-US" dirty="0"/>
              <a:t> </a:t>
            </a:r>
            <a:r>
              <a:rPr lang="en-US" dirty="0" err="1"/>
              <a:t>mesafede</a:t>
            </a:r>
            <a:r>
              <a:rPr lang="en-US" dirty="0"/>
              <a:t> pectoralis </a:t>
            </a:r>
            <a:r>
              <a:rPr lang="en-US" dirty="0" err="1"/>
              <a:t>majör</a:t>
            </a:r>
            <a:r>
              <a:rPr lang="en-US" dirty="0"/>
              <a:t> </a:t>
            </a:r>
            <a:r>
              <a:rPr lang="en-US" dirty="0" err="1"/>
              <a:t>kasına</a:t>
            </a:r>
            <a:r>
              <a:rPr lang="en-US" dirty="0"/>
              <a:t> </a:t>
            </a:r>
            <a:r>
              <a:rPr lang="en-US" dirty="0" err="1"/>
              <a:t>tutunarak</a:t>
            </a:r>
            <a:r>
              <a:rPr lang="en-US" dirty="0"/>
              <a:t> </a:t>
            </a:r>
            <a:r>
              <a:rPr lang="en-US" dirty="0" err="1"/>
              <a:t>göğüs</a:t>
            </a:r>
            <a:r>
              <a:rPr lang="en-US" dirty="0"/>
              <a:t> </a:t>
            </a:r>
            <a:r>
              <a:rPr lang="en-US" dirty="0" err="1"/>
              <a:t>bölgesinden</a:t>
            </a:r>
            <a:r>
              <a:rPr lang="en-US" dirty="0"/>
              <a:t> </a:t>
            </a:r>
            <a:r>
              <a:rPr lang="en-US" dirty="0" err="1"/>
              <a:t>kaynaklanır</a:t>
            </a:r>
            <a:endParaRPr lang="en-US" dirty="0"/>
          </a:p>
          <a:p>
            <a:r>
              <a:rPr lang="en-US" dirty="0" err="1"/>
              <a:t>Memeler</a:t>
            </a:r>
            <a:r>
              <a:rPr lang="en-US" dirty="0"/>
              <a:t> </a:t>
            </a:r>
            <a:r>
              <a:rPr lang="en-US" dirty="0" err="1"/>
              <a:t>arası</a:t>
            </a:r>
            <a:r>
              <a:rPr lang="en-US" dirty="0"/>
              <a:t> </a:t>
            </a:r>
            <a:r>
              <a:rPr lang="en-US" dirty="0" err="1"/>
              <a:t>klivaj</a:t>
            </a:r>
            <a:r>
              <a:rPr lang="en-US" dirty="0"/>
              <a:t> </a:t>
            </a:r>
            <a:r>
              <a:rPr lang="en-US" dirty="0" err="1"/>
              <a:t>bölgesinden</a:t>
            </a:r>
            <a:r>
              <a:rPr lang="en-US" dirty="0"/>
              <a:t> </a:t>
            </a:r>
            <a:r>
              <a:rPr lang="en-US" dirty="0" err="1"/>
              <a:t>başlayarak</a:t>
            </a:r>
            <a:r>
              <a:rPr lang="en-US" dirty="0"/>
              <a:t> </a:t>
            </a:r>
            <a:r>
              <a:rPr lang="en-US" dirty="0" err="1"/>
              <a:t>yukarıda</a:t>
            </a:r>
            <a:r>
              <a:rPr lang="en-US" dirty="0"/>
              <a:t> </a:t>
            </a:r>
            <a:r>
              <a:rPr lang="en-US" dirty="0" err="1"/>
              <a:t>kalvikulaya</a:t>
            </a:r>
            <a:r>
              <a:rPr lang="en-US" dirty="0"/>
              <a:t> </a:t>
            </a:r>
            <a:r>
              <a:rPr lang="en-US" dirty="0" err="1"/>
              <a:t>doğru</a:t>
            </a:r>
            <a:r>
              <a:rPr lang="en-US" dirty="0"/>
              <a:t> V </a:t>
            </a:r>
            <a:r>
              <a:rPr lang="en-US" dirty="0" err="1"/>
              <a:t>şeklinde</a:t>
            </a:r>
            <a:r>
              <a:rPr lang="en-US" dirty="0"/>
              <a:t> </a:t>
            </a:r>
            <a:r>
              <a:rPr lang="en-US" dirty="0" err="1"/>
              <a:t>enjekte</a:t>
            </a:r>
            <a:r>
              <a:rPr lang="en-US" dirty="0"/>
              <a:t> </a:t>
            </a:r>
            <a:r>
              <a:rPr lang="en-US" dirty="0" err="1"/>
              <a:t>edilir</a:t>
            </a:r>
            <a:endParaRPr lang="en-US" dirty="0"/>
          </a:p>
          <a:p>
            <a:r>
              <a:rPr lang="en-US" dirty="0" err="1"/>
              <a:t>Enj</a:t>
            </a:r>
            <a:r>
              <a:rPr lang="en-US" dirty="0"/>
              <a:t> 4mm </a:t>
            </a:r>
            <a:r>
              <a:rPr lang="en-US" dirty="0" err="1"/>
              <a:t>derine</a:t>
            </a:r>
            <a:endParaRPr lang="en-US" dirty="0"/>
          </a:p>
          <a:p>
            <a:r>
              <a:rPr lang="en-US" dirty="0" err="1"/>
              <a:t>Uyku</a:t>
            </a:r>
            <a:r>
              <a:rPr lang="en-US" dirty="0"/>
              <a:t> </a:t>
            </a:r>
            <a:r>
              <a:rPr lang="en-US" dirty="0" err="1"/>
              <a:t>kırışıklıklarına</a:t>
            </a:r>
            <a:r>
              <a:rPr lang="en-US" dirty="0"/>
              <a:t> </a:t>
            </a:r>
            <a:r>
              <a:rPr lang="en-US" dirty="0" err="1"/>
              <a:t>faydalı</a:t>
            </a:r>
            <a:r>
              <a:rPr lang="en-US" dirty="0"/>
              <a:t> </a:t>
            </a:r>
            <a:r>
              <a:rPr lang="en-US" dirty="0" err="1"/>
              <a:t>değil</a:t>
            </a:r>
            <a:endParaRPr lang="en-US" dirty="0"/>
          </a:p>
          <a:p>
            <a:endParaRPr lang="en-TR" dirty="0"/>
          </a:p>
        </p:txBody>
      </p:sp>
      <p:sp>
        <p:nvSpPr>
          <p:cNvPr id="4" name="TextBox 3">
            <a:extLst>
              <a:ext uri="{FF2B5EF4-FFF2-40B4-BE49-F238E27FC236}">
                <a16:creationId xmlns:a16="http://schemas.microsoft.com/office/drawing/2014/main" id="{520CD5A6-83AB-6F93-85E4-746833A58357}"/>
              </a:ext>
            </a:extLst>
          </p:cNvPr>
          <p:cNvSpPr txBox="1"/>
          <p:nvPr/>
        </p:nvSpPr>
        <p:spPr>
          <a:xfrm>
            <a:off x="4757351" y="4552887"/>
            <a:ext cx="7434649" cy="2862322"/>
          </a:xfrm>
          <a:prstGeom prst="rect">
            <a:avLst/>
          </a:prstGeom>
          <a:noFill/>
        </p:spPr>
        <p:txBody>
          <a:bodyPr wrap="square" rtlCol="0">
            <a:spAutoFit/>
          </a:bodyPr>
          <a:lstStyle/>
          <a:p>
            <a:r>
              <a:rPr lang="en-US" dirty="0" err="1"/>
              <a:t>OnabotulinumtoxinA</a:t>
            </a:r>
            <a:r>
              <a:rPr lang="en-US" dirty="0"/>
              <a:t> (BNTA- ONA) </a:t>
            </a:r>
          </a:p>
          <a:p>
            <a:r>
              <a:rPr lang="en-US" dirty="0"/>
              <a:t>	3-5BU, 1-1.5cm </a:t>
            </a:r>
            <a:r>
              <a:rPr lang="en-US" dirty="0" err="1"/>
              <a:t>aralıklarla</a:t>
            </a:r>
            <a:r>
              <a:rPr lang="en-US" dirty="0"/>
              <a:t>, </a:t>
            </a:r>
            <a:r>
              <a:rPr lang="en-US" dirty="0" err="1"/>
              <a:t>tedavi</a:t>
            </a:r>
            <a:r>
              <a:rPr lang="en-US" dirty="0"/>
              <a:t> </a:t>
            </a:r>
            <a:r>
              <a:rPr lang="en-US" dirty="0" err="1"/>
              <a:t>başına</a:t>
            </a:r>
            <a:r>
              <a:rPr lang="en-US" dirty="0"/>
              <a:t> 15-20BU dan </a:t>
            </a:r>
            <a:r>
              <a:rPr lang="en-US" dirty="0" err="1"/>
              <a:t>fazla</a:t>
            </a:r>
            <a:r>
              <a:rPr lang="en-US" dirty="0"/>
              <a:t> </a:t>
            </a:r>
            <a:r>
              <a:rPr lang="en-US" dirty="0" err="1"/>
              <a:t>kullanma</a:t>
            </a:r>
            <a:endParaRPr lang="en-US" dirty="0"/>
          </a:p>
          <a:p>
            <a:r>
              <a:rPr lang="en-US" dirty="0"/>
              <a:t>2cm </a:t>
            </a:r>
            <a:r>
              <a:rPr lang="en-US" dirty="0" err="1"/>
              <a:t>arayla</a:t>
            </a:r>
            <a:r>
              <a:rPr lang="en-US" dirty="0"/>
              <a:t> 10-12 </a:t>
            </a:r>
            <a:r>
              <a:rPr lang="en-US" dirty="0" err="1"/>
              <a:t>enjeksiyon</a:t>
            </a:r>
            <a:endParaRPr lang="en-US" dirty="0"/>
          </a:p>
          <a:p>
            <a:r>
              <a:rPr lang="en-US" dirty="0"/>
              <a:t> </a:t>
            </a:r>
            <a:br>
              <a:rPr lang="en-US" dirty="0"/>
            </a:br>
            <a:r>
              <a:rPr lang="en-US" dirty="0" err="1"/>
              <a:t>AbobotulinumtoxinA</a:t>
            </a:r>
            <a:r>
              <a:rPr lang="en-US" dirty="0"/>
              <a:t> (BNTA-ABO) </a:t>
            </a:r>
          </a:p>
          <a:p>
            <a:r>
              <a:rPr lang="en-US" dirty="0"/>
              <a:t>	 8-10DU, 1.5-2cm </a:t>
            </a:r>
            <a:r>
              <a:rPr lang="en-US" dirty="0" err="1"/>
              <a:t>aralıklarla</a:t>
            </a:r>
            <a:r>
              <a:rPr lang="en-US" dirty="0"/>
              <a:t>, </a:t>
            </a:r>
            <a:r>
              <a:rPr lang="en-US" dirty="0" err="1"/>
              <a:t>tedavi</a:t>
            </a:r>
            <a:r>
              <a:rPr lang="en-US" dirty="0"/>
              <a:t> </a:t>
            </a:r>
            <a:r>
              <a:rPr lang="en-US" dirty="0" err="1"/>
              <a:t>başına</a:t>
            </a:r>
            <a:r>
              <a:rPr lang="en-US" dirty="0"/>
              <a:t> 40-50DU dan </a:t>
            </a:r>
            <a:r>
              <a:rPr lang="en-US" dirty="0" err="1"/>
              <a:t>fazla</a:t>
            </a:r>
            <a:r>
              <a:rPr lang="en-US" dirty="0"/>
              <a:t> </a:t>
            </a:r>
            <a:r>
              <a:rPr lang="en-US" dirty="0" err="1"/>
              <a:t>kullanma</a:t>
            </a:r>
            <a:endParaRPr lang="en-US" dirty="0"/>
          </a:p>
          <a:p>
            <a:r>
              <a:rPr lang="en-US" dirty="0"/>
              <a:t>2cm </a:t>
            </a:r>
            <a:r>
              <a:rPr lang="en-US" dirty="0" err="1"/>
              <a:t>arayla</a:t>
            </a:r>
            <a:r>
              <a:rPr lang="en-US" dirty="0"/>
              <a:t> 10-12 </a:t>
            </a:r>
            <a:r>
              <a:rPr lang="en-US" dirty="0" err="1"/>
              <a:t>enjeksiyon</a:t>
            </a:r>
            <a:endParaRPr lang="en-US" dirty="0"/>
          </a:p>
          <a:p>
            <a:endParaRPr lang="en-US" dirty="0"/>
          </a:p>
          <a:p>
            <a:endParaRPr lang="en-US" dirty="0"/>
          </a:p>
          <a:p>
            <a:endParaRPr lang="en-TR" dirty="0"/>
          </a:p>
        </p:txBody>
      </p:sp>
    </p:spTree>
    <p:extLst>
      <p:ext uri="{BB962C8B-B14F-4D97-AF65-F5344CB8AC3E}">
        <p14:creationId xmlns:p14="http://schemas.microsoft.com/office/powerpoint/2010/main" val="231774259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BBBCF-5A32-4C43-8355-325F281D2E21}"/>
              </a:ext>
            </a:extLst>
          </p:cNvPr>
          <p:cNvSpPr>
            <a:spLocks noGrp="1"/>
          </p:cNvSpPr>
          <p:nvPr>
            <p:ph type="title"/>
          </p:nvPr>
        </p:nvSpPr>
        <p:spPr>
          <a:xfrm>
            <a:off x="685801" y="609601"/>
            <a:ext cx="10131425" cy="860854"/>
          </a:xfrm>
        </p:spPr>
        <p:txBody>
          <a:bodyPr>
            <a:normAutofit fontScale="90000"/>
          </a:bodyPr>
          <a:lstStyle/>
          <a:p>
            <a:r>
              <a:rPr lang="en-US" sz="2800" dirty="0"/>
              <a:t>NEFERTİTİ BOYUN GERME</a:t>
            </a:r>
            <a:br>
              <a:rPr lang="en-US" sz="2800" dirty="0"/>
            </a:br>
            <a:endParaRPr lang="en-TR" sz="2800" dirty="0"/>
          </a:p>
        </p:txBody>
      </p:sp>
      <p:sp>
        <p:nvSpPr>
          <p:cNvPr id="3" name="Content Placeholder 2">
            <a:extLst>
              <a:ext uri="{FF2B5EF4-FFF2-40B4-BE49-F238E27FC236}">
                <a16:creationId xmlns:a16="http://schemas.microsoft.com/office/drawing/2014/main" id="{93A28034-5520-0E55-445F-B98B1EF89807}"/>
              </a:ext>
            </a:extLst>
          </p:cNvPr>
          <p:cNvSpPr>
            <a:spLocks noGrp="1"/>
          </p:cNvSpPr>
          <p:nvPr>
            <p:ph idx="1"/>
          </p:nvPr>
        </p:nvSpPr>
        <p:spPr>
          <a:xfrm>
            <a:off x="140111" y="1470455"/>
            <a:ext cx="7517989" cy="3649133"/>
          </a:xfrm>
        </p:spPr>
        <p:txBody>
          <a:bodyPr>
            <a:normAutofit lnSpcReduction="10000"/>
          </a:bodyPr>
          <a:lstStyle/>
          <a:p>
            <a:r>
              <a:rPr lang="en-US" dirty="0"/>
              <a:t>1912 de </a:t>
            </a:r>
            <a:r>
              <a:rPr lang="en-US" dirty="0" err="1"/>
              <a:t>mısırda</a:t>
            </a:r>
            <a:r>
              <a:rPr lang="en-US" dirty="0"/>
              <a:t> </a:t>
            </a:r>
            <a:r>
              <a:rPr lang="en-US" dirty="0" err="1"/>
              <a:t>bulunan</a:t>
            </a:r>
            <a:r>
              <a:rPr lang="en-US" dirty="0"/>
              <a:t> Berlin de </a:t>
            </a:r>
            <a:r>
              <a:rPr lang="en-US" dirty="0" err="1"/>
              <a:t>sergilenen</a:t>
            </a:r>
            <a:r>
              <a:rPr lang="en-US" dirty="0"/>
              <a:t> 3300 </a:t>
            </a:r>
            <a:r>
              <a:rPr lang="en-US" dirty="0" err="1"/>
              <a:t>yıllık</a:t>
            </a:r>
            <a:r>
              <a:rPr lang="en-US" dirty="0"/>
              <a:t> </a:t>
            </a:r>
            <a:r>
              <a:rPr lang="en-US" dirty="0" err="1"/>
              <a:t>büst</a:t>
            </a:r>
            <a:endParaRPr lang="en-US" dirty="0"/>
          </a:p>
          <a:p>
            <a:r>
              <a:rPr lang="en-US" dirty="0" err="1"/>
              <a:t>Platisma</a:t>
            </a:r>
            <a:r>
              <a:rPr lang="en-US" dirty="0"/>
              <a:t> </a:t>
            </a:r>
            <a:r>
              <a:rPr lang="en-US" dirty="0" err="1"/>
              <a:t>kası</a:t>
            </a:r>
            <a:r>
              <a:rPr lang="en-US" dirty="0"/>
              <a:t> </a:t>
            </a:r>
            <a:r>
              <a:rPr lang="en-US" dirty="0" err="1"/>
              <a:t>boyun</a:t>
            </a:r>
            <a:r>
              <a:rPr lang="en-US" dirty="0"/>
              <a:t> </a:t>
            </a:r>
            <a:r>
              <a:rPr lang="en-US" dirty="0" err="1"/>
              <a:t>depresörüdür</a:t>
            </a:r>
            <a:endParaRPr lang="en-US" dirty="0"/>
          </a:p>
          <a:p>
            <a:r>
              <a:rPr lang="en-US" dirty="0" err="1"/>
              <a:t>Klavikula</a:t>
            </a:r>
            <a:r>
              <a:rPr lang="en-US" dirty="0"/>
              <a:t> </a:t>
            </a:r>
            <a:r>
              <a:rPr lang="en-US" dirty="0" err="1"/>
              <a:t>ve</a:t>
            </a:r>
            <a:r>
              <a:rPr lang="en-US" dirty="0"/>
              <a:t> </a:t>
            </a:r>
            <a:r>
              <a:rPr lang="en-US" dirty="0" err="1"/>
              <a:t>üst</a:t>
            </a:r>
            <a:r>
              <a:rPr lang="en-US" dirty="0"/>
              <a:t> </a:t>
            </a:r>
            <a:r>
              <a:rPr lang="en-US" dirty="0" err="1"/>
              <a:t>göğüs</a:t>
            </a:r>
            <a:r>
              <a:rPr lang="en-US" dirty="0"/>
              <a:t> </a:t>
            </a:r>
            <a:r>
              <a:rPr lang="en-US" dirty="0" err="1"/>
              <a:t>fasyasından</a:t>
            </a:r>
            <a:r>
              <a:rPr lang="en-US" dirty="0"/>
              <a:t> </a:t>
            </a:r>
            <a:r>
              <a:rPr lang="en-US" dirty="0" err="1"/>
              <a:t>kaynaklanır</a:t>
            </a:r>
            <a:r>
              <a:rPr lang="en-US" dirty="0"/>
              <a:t>, mandibula, </a:t>
            </a:r>
            <a:r>
              <a:rPr lang="en-US" dirty="0" err="1"/>
              <a:t>çene</a:t>
            </a:r>
            <a:r>
              <a:rPr lang="en-US" dirty="0"/>
              <a:t> </a:t>
            </a:r>
            <a:r>
              <a:rPr lang="en-US" dirty="0" err="1"/>
              <a:t>ve</a:t>
            </a:r>
            <a:r>
              <a:rPr lang="en-US" dirty="0"/>
              <a:t> </a:t>
            </a:r>
            <a:r>
              <a:rPr lang="en-US" dirty="0" err="1"/>
              <a:t>yanak</a:t>
            </a:r>
            <a:r>
              <a:rPr lang="en-US" dirty="0"/>
              <a:t> </a:t>
            </a:r>
            <a:r>
              <a:rPr lang="en-US" dirty="0" err="1"/>
              <a:t>derisine</a:t>
            </a:r>
            <a:r>
              <a:rPr lang="en-US" dirty="0"/>
              <a:t> </a:t>
            </a:r>
            <a:r>
              <a:rPr lang="en-US" dirty="0" err="1"/>
              <a:t>yapışır</a:t>
            </a:r>
            <a:r>
              <a:rPr lang="en-US" dirty="0"/>
              <a:t>.</a:t>
            </a:r>
          </a:p>
          <a:p>
            <a:r>
              <a:rPr lang="en-US" dirty="0" err="1"/>
              <a:t>Platisma</a:t>
            </a:r>
            <a:r>
              <a:rPr lang="en-US" dirty="0"/>
              <a:t> </a:t>
            </a:r>
            <a:r>
              <a:rPr lang="en-US" dirty="0" err="1"/>
              <a:t>kası</a:t>
            </a:r>
            <a:r>
              <a:rPr lang="en-US" dirty="0"/>
              <a:t> </a:t>
            </a:r>
            <a:r>
              <a:rPr lang="en-US" dirty="0" err="1"/>
              <a:t>kasıldığında</a:t>
            </a:r>
            <a:r>
              <a:rPr lang="en-US" dirty="0"/>
              <a:t> mandibula </a:t>
            </a:r>
            <a:r>
              <a:rPr lang="en-US" dirty="0" err="1"/>
              <a:t>sınırı</a:t>
            </a:r>
            <a:r>
              <a:rPr lang="en-US" dirty="0"/>
              <a:t> </a:t>
            </a:r>
            <a:r>
              <a:rPr lang="en-US" dirty="0" err="1"/>
              <a:t>daha</a:t>
            </a:r>
            <a:r>
              <a:rPr lang="en-US" dirty="0"/>
              <a:t> </a:t>
            </a:r>
            <a:r>
              <a:rPr lang="en-US" dirty="0" err="1"/>
              <a:t>az</a:t>
            </a:r>
            <a:r>
              <a:rPr lang="en-US" dirty="0"/>
              <a:t> </a:t>
            </a:r>
            <a:r>
              <a:rPr lang="en-US" dirty="0" err="1"/>
              <a:t>görünür</a:t>
            </a:r>
            <a:r>
              <a:rPr lang="en-US" dirty="0"/>
              <a:t> hale </a:t>
            </a:r>
            <a:r>
              <a:rPr lang="en-US" dirty="0" err="1"/>
              <a:t>gelirse</a:t>
            </a:r>
            <a:r>
              <a:rPr lang="en-US" dirty="0"/>
              <a:t> </a:t>
            </a:r>
            <a:r>
              <a:rPr lang="en-US" dirty="0" err="1"/>
              <a:t>faydalı</a:t>
            </a:r>
            <a:endParaRPr lang="en-US" dirty="0"/>
          </a:p>
          <a:p>
            <a:r>
              <a:rPr lang="en-US" dirty="0" err="1"/>
              <a:t>Platisma</a:t>
            </a:r>
            <a:r>
              <a:rPr lang="en-US" dirty="0"/>
              <a:t> </a:t>
            </a:r>
            <a:r>
              <a:rPr lang="en-US" dirty="0" err="1"/>
              <a:t>bandının</a:t>
            </a:r>
            <a:r>
              <a:rPr lang="en-US" dirty="0"/>
              <a:t> </a:t>
            </a:r>
            <a:r>
              <a:rPr lang="en-US" dirty="0" err="1"/>
              <a:t>üst</a:t>
            </a:r>
            <a:r>
              <a:rPr lang="en-US" dirty="0"/>
              <a:t> </a:t>
            </a:r>
            <a:r>
              <a:rPr lang="en-US" dirty="0" err="1"/>
              <a:t>kısmına</a:t>
            </a:r>
            <a:r>
              <a:rPr lang="en-US" dirty="0"/>
              <a:t> </a:t>
            </a:r>
          </a:p>
          <a:p>
            <a:r>
              <a:rPr lang="en-US" dirty="0"/>
              <a:t>Nasolabial </a:t>
            </a:r>
            <a:r>
              <a:rPr lang="en-US" dirty="0" err="1"/>
              <a:t>oluğun</a:t>
            </a:r>
            <a:r>
              <a:rPr lang="en-US" dirty="0"/>
              <a:t> lateral </a:t>
            </a:r>
            <a:r>
              <a:rPr lang="en-US" dirty="0" err="1"/>
              <a:t>kısmından</a:t>
            </a:r>
            <a:r>
              <a:rPr lang="en-US" dirty="0"/>
              <a:t> </a:t>
            </a:r>
            <a:r>
              <a:rPr lang="en-US" dirty="0" err="1"/>
              <a:t>mandibulaya</a:t>
            </a:r>
            <a:r>
              <a:rPr lang="en-US" dirty="0"/>
              <a:t> </a:t>
            </a:r>
            <a:r>
              <a:rPr lang="en-US" dirty="0" err="1"/>
              <a:t>kadar</a:t>
            </a:r>
            <a:r>
              <a:rPr lang="en-US" dirty="0"/>
              <a:t> </a:t>
            </a:r>
            <a:r>
              <a:rPr lang="en-US" dirty="0" err="1"/>
              <a:t>çizilen</a:t>
            </a:r>
            <a:r>
              <a:rPr lang="en-US" dirty="0"/>
              <a:t> </a:t>
            </a:r>
            <a:r>
              <a:rPr lang="en-US" dirty="0" err="1"/>
              <a:t>çizginin</a:t>
            </a:r>
            <a:r>
              <a:rPr lang="en-US" dirty="0"/>
              <a:t> </a:t>
            </a:r>
            <a:r>
              <a:rPr lang="en-US" dirty="0" err="1"/>
              <a:t>medialine</a:t>
            </a:r>
            <a:r>
              <a:rPr lang="en-US" dirty="0"/>
              <a:t> </a:t>
            </a:r>
            <a:r>
              <a:rPr lang="en-US" dirty="0" err="1"/>
              <a:t>geçme</a:t>
            </a:r>
            <a:endParaRPr lang="en-US" dirty="0"/>
          </a:p>
          <a:p>
            <a:pPr lvl="1"/>
            <a:r>
              <a:rPr lang="en-US" dirty="0" err="1"/>
              <a:t>M.depressor</a:t>
            </a:r>
            <a:r>
              <a:rPr lang="en-US" dirty="0"/>
              <a:t> labii </a:t>
            </a:r>
            <a:r>
              <a:rPr lang="en-US" dirty="0" err="1"/>
              <a:t>inferioris</a:t>
            </a:r>
            <a:r>
              <a:rPr lang="en-US" dirty="0"/>
              <a:t> </a:t>
            </a:r>
            <a:r>
              <a:rPr lang="en-US" dirty="0" err="1"/>
              <a:t>kası</a:t>
            </a:r>
            <a:r>
              <a:rPr lang="en-US" dirty="0"/>
              <a:t> </a:t>
            </a:r>
            <a:r>
              <a:rPr lang="en-US" dirty="0" err="1"/>
              <a:t>etkilenirse</a:t>
            </a:r>
            <a:r>
              <a:rPr lang="en-US" dirty="0"/>
              <a:t> </a:t>
            </a:r>
            <a:r>
              <a:rPr lang="en-US" dirty="0" err="1"/>
              <a:t>dudakta</a:t>
            </a:r>
            <a:r>
              <a:rPr lang="en-US" dirty="0"/>
              <a:t> </a:t>
            </a:r>
            <a:r>
              <a:rPr lang="en-US" dirty="0" err="1"/>
              <a:t>sarkma</a:t>
            </a:r>
            <a:r>
              <a:rPr lang="en-US" dirty="0"/>
              <a:t>, </a:t>
            </a:r>
            <a:r>
              <a:rPr lang="en-US" dirty="0" err="1"/>
              <a:t>asimetrik</a:t>
            </a:r>
            <a:r>
              <a:rPr lang="en-US" dirty="0"/>
              <a:t> </a:t>
            </a:r>
            <a:r>
              <a:rPr lang="en-US" dirty="0" err="1"/>
              <a:t>gülüş</a:t>
            </a:r>
            <a:br>
              <a:rPr lang="en-US" dirty="0"/>
            </a:br>
            <a:endParaRPr lang="en-TR" dirty="0"/>
          </a:p>
        </p:txBody>
      </p:sp>
      <p:sp>
        <p:nvSpPr>
          <p:cNvPr id="4" name="TextBox 3">
            <a:extLst>
              <a:ext uri="{FF2B5EF4-FFF2-40B4-BE49-F238E27FC236}">
                <a16:creationId xmlns:a16="http://schemas.microsoft.com/office/drawing/2014/main" id="{4A347144-2630-3F2E-509C-D2F61AF1F714}"/>
              </a:ext>
            </a:extLst>
          </p:cNvPr>
          <p:cNvSpPr txBox="1"/>
          <p:nvPr/>
        </p:nvSpPr>
        <p:spPr>
          <a:xfrm>
            <a:off x="5007923" y="5785533"/>
            <a:ext cx="3621441" cy="646331"/>
          </a:xfrm>
          <a:prstGeom prst="rect">
            <a:avLst/>
          </a:prstGeom>
          <a:noFill/>
        </p:spPr>
        <p:txBody>
          <a:bodyPr wrap="none" rtlCol="0">
            <a:spAutoFit/>
          </a:bodyPr>
          <a:lstStyle/>
          <a:p>
            <a:r>
              <a:rPr lang="en-US" dirty="0"/>
              <a:t>Her </a:t>
            </a:r>
            <a:r>
              <a:rPr lang="en-US" dirty="0" err="1"/>
              <a:t>taraf</a:t>
            </a:r>
            <a:r>
              <a:rPr lang="en-US" dirty="0"/>
              <a:t> </a:t>
            </a:r>
            <a:r>
              <a:rPr lang="en-US" dirty="0" err="1"/>
              <a:t>için</a:t>
            </a:r>
            <a:r>
              <a:rPr lang="en-US" dirty="0"/>
              <a:t> 14-20BU </a:t>
            </a:r>
            <a:r>
              <a:rPr lang="en-US" dirty="0" err="1"/>
              <a:t>veya</a:t>
            </a:r>
            <a:r>
              <a:rPr lang="en-US" dirty="0"/>
              <a:t> 42-60DU</a:t>
            </a:r>
          </a:p>
          <a:p>
            <a:endParaRPr lang="en-TR" dirty="0"/>
          </a:p>
        </p:txBody>
      </p:sp>
      <p:pic>
        <p:nvPicPr>
          <p:cNvPr id="6" name="Picture 5" descr="A picture containing text, person, indoor&#10;&#10;Description automatically generated">
            <a:extLst>
              <a:ext uri="{FF2B5EF4-FFF2-40B4-BE49-F238E27FC236}">
                <a16:creationId xmlns:a16="http://schemas.microsoft.com/office/drawing/2014/main" id="{018A10EC-4F4D-0C41-5E12-D24418BAB427}"/>
              </a:ext>
            </a:extLst>
          </p:cNvPr>
          <p:cNvPicPr>
            <a:picLocks noChangeAspect="1"/>
          </p:cNvPicPr>
          <p:nvPr/>
        </p:nvPicPr>
        <p:blipFill>
          <a:blip r:embed="rId2"/>
          <a:stretch>
            <a:fillRect/>
          </a:stretch>
        </p:blipFill>
        <p:spPr>
          <a:xfrm>
            <a:off x="9425740" y="3169391"/>
            <a:ext cx="2560692" cy="3745013"/>
          </a:xfrm>
          <a:prstGeom prst="rect">
            <a:avLst/>
          </a:prstGeom>
        </p:spPr>
      </p:pic>
      <p:pic>
        <p:nvPicPr>
          <p:cNvPr id="5" name="Resim 4">
            <a:extLst>
              <a:ext uri="{FF2B5EF4-FFF2-40B4-BE49-F238E27FC236}">
                <a16:creationId xmlns:a16="http://schemas.microsoft.com/office/drawing/2014/main" id="{9E4420CD-BDCB-3108-EDD8-0E84DD91A20A}"/>
              </a:ext>
            </a:extLst>
          </p:cNvPr>
          <p:cNvPicPr>
            <a:picLocks noChangeAspect="1"/>
          </p:cNvPicPr>
          <p:nvPr/>
        </p:nvPicPr>
        <p:blipFill>
          <a:blip r:embed="rId3">
            <a:extLst>
              <a:ext uri="{28A0092B-C50C-407E-A947-70E740481C1C}">
                <a14:useLocalDpi xmlns:a14="http://schemas.microsoft.com/office/drawing/2010/main" val="0"/>
              </a:ext>
            </a:extLst>
          </a:blip>
          <a:srcRect l="13994" t="11123" r="16724" b="18957"/>
          <a:stretch>
            <a:fillRect/>
          </a:stretch>
        </p:blipFill>
        <p:spPr bwMode="auto">
          <a:xfrm>
            <a:off x="7832989" y="0"/>
            <a:ext cx="4335666" cy="3217331"/>
          </a:xfrm>
          <a:prstGeom prst="rect">
            <a:avLst/>
          </a:prstGeom>
          <a:noFill/>
          <a:ln>
            <a:noFill/>
          </a:ln>
        </p:spPr>
      </p:pic>
    </p:spTree>
    <p:extLst>
      <p:ext uri="{BB962C8B-B14F-4D97-AF65-F5344CB8AC3E}">
        <p14:creationId xmlns:p14="http://schemas.microsoft.com/office/powerpoint/2010/main" val="186065325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FDB7E-46CE-984B-033E-34259F0A9DE5}"/>
              </a:ext>
            </a:extLst>
          </p:cNvPr>
          <p:cNvSpPr>
            <a:spLocks noGrp="1"/>
          </p:cNvSpPr>
          <p:nvPr>
            <p:ph type="title"/>
          </p:nvPr>
        </p:nvSpPr>
        <p:spPr>
          <a:xfrm>
            <a:off x="685800" y="152400"/>
            <a:ext cx="10131425" cy="1456267"/>
          </a:xfrm>
        </p:spPr>
        <p:txBody>
          <a:bodyPr/>
          <a:lstStyle/>
          <a:p>
            <a:r>
              <a:rPr lang="en-US" dirty="0"/>
              <a:t>MASSETER HİPERTROFİSİ </a:t>
            </a:r>
            <a:endParaRPr lang="en-TR" dirty="0"/>
          </a:p>
        </p:txBody>
      </p:sp>
      <p:sp>
        <p:nvSpPr>
          <p:cNvPr id="3" name="Content Placeholder 2">
            <a:extLst>
              <a:ext uri="{FF2B5EF4-FFF2-40B4-BE49-F238E27FC236}">
                <a16:creationId xmlns:a16="http://schemas.microsoft.com/office/drawing/2014/main" id="{FB8D5BE1-12AE-0A42-50A2-455A8DCBA0C9}"/>
              </a:ext>
            </a:extLst>
          </p:cNvPr>
          <p:cNvSpPr>
            <a:spLocks noGrp="1"/>
          </p:cNvSpPr>
          <p:nvPr>
            <p:ph idx="1"/>
          </p:nvPr>
        </p:nvSpPr>
        <p:spPr>
          <a:xfrm>
            <a:off x="685799" y="1338878"/>
            <a:ext cx="10131425" cy="3649133"/>
          </a:xfrm>
        </p:spPr>
        <p:txBody>
          <a:bodyPr>
            <a:normAutofit/>
          </a:bodyPr>
          <a:lstStyle/>
          <a:p>
            <a:r>
              <a:rPr lang="en-US" dirty="0" err="1"/>
              <a:t>Köşeli</a:t>
            </a:r>
            <a:r>
              <a:rPr lang="en-US" dirty="0"/>
              <a:t> </a:t>
            </a:r>
            <a:r>
              <a:rPr lang="en-US" dirty="0" err="1"/>
              <a:t>ve</a:t>
            </a:r>
            <a:r>
              <a:rPr lang="en-US" dirty="0"/>
              <a:t> </a:t>
            </a:r>
            <a:r>
              <a:rPr lang="en-US" dirty="0" err="1"/>
              <a:t>geniş</a:t>
            </a:r>
            <a:r>
              <a:rPr lang="en-US" dirty="0"/>
              <a:t> mandibula </a:t>
            </a:r>
            <a:r>
              <a:rPr lang="en-US" dirty="0" err="1"/>
              <a:t>yapısı</a:t>
            </a:r>
            <a:r>
              <a:rPr lang="en-US" dirty="0"/>
              <a:t> </a:t>
            </a:r>
            <a:r>
              <a:rPr lang="en-US" dirty="0" err="1"/>
              <a:t>maskulen</a:t>
            </a:r>
            <a:r>
              <a:rPr lang="en-US" dirty="0"/>
              <a:t> </a:t>
            </a:r>
            <a:r>
              <a:rPr lang="en-US" dirty="0" err="1"/>
              <a:t>görünüm</a:t>
            </a:r>
            <a:endParaRPr lang="en-US" dirty="0"/>
          </a:p>
          <a:p>
            <a:r>
              <a:rPr lang="en-US" dirty="0" err="1"/>
              <a:t>Bruksizm</a:t>
            </a:r>
            <a:r>
              <a:rPr lang="en-US" dirty="0"/>
              <a:t> (</a:t>
            </a:r>
            <a:r>
              <a:rPr lang="en-US" dirty="0" err="1"/>
              <a:t>diş</a:t>
            </a:r>
            <a:r>
              <a:rPr lang="en-US" dirty="0"/>
              <a:t> </a:t>
            </a:r>
            <a:r>
              <a:rPr lang="en-US" dirty="0" err="1"/>
              <a:t>gıcırdatma</a:t>
            </a:r>
            <a:r>
              <a:rPr lang="en-US" dirty="0"/>
              <a:t>) </a:t>
            </a:r>
            <a:r>
              <a:rPr lang="en-US" dirty="0" err="1"/>
              <a:t>ve</a:t>
            </a:r>
            <a:r>
              <a:rPr lang="en-US" dirty="0"/>
              <a:t> </a:t>
            </a:r>
            <a:r>
              <a:rPr lang="en-US" dirty="0" err="1"/>
              <a:t>diş</a:t>
            </a:r>
            <a:r>
              <a:rPr lang="en-US" dirty="0"/>
              <a:t> </a:t>
            </a:r>
            <a:r>
              <a:rPr lang="en-US" dirty="0" err="1"/>
              <a:t>sıkma</a:t>
            </a:r>
            <a:r>
              <a:rPr lang="en-US" dirty="0"/>
              <a:t> </a:t>
            </a:r>
            <a:r>
              <a:rPr lang="en-US" dirty="0" err="1"/>
              <a:t>sonucu</a:t>
            </a:r>
            <a:r>
              <a:rPr lang="en-US" dirty="0"/>
              <a:t> masseter </a:t>
            </a:r>
            <a:r>
              <a:rPr lang="en-US" dirty="0" err="1"/>
              <a:t>kası</a:t>
            </a:r>
            <a:r>
              <a:rPr lang="en-US" dirty="0"/>
              <a:t> </a:t>
            </a:r>
            <a:r>
              <a:rPr lang="en-US" dirty="0" err="1"/>
              <a:t>hipertrofisi</a:t>
            </a:r>
            <a:endParaRPr lang="en-US" dirty="0"/>
          </a:p>
          <a:p>
            <a:r>
              <a:rPr lang="en-US" dirty="0"/>
              <a:t>İntraoral </a:t>
            </a:r>
            <a:r>
              <a:rPr lang="en-US" dirty="0" err="1"/>
              <a:t>ve</a:t>
            </a:r>
            <a:r>
              <a:rPr lang="en-US" dirty="0"/>
              <a:t> </a:t>
            </a:r>
            <a:r>
              <a:rPr lang="en-US" dirty="0" err="1"/>
              <a:t>transkutanöz</a:t>
            </a:r>
            <a:endParaRPr lang="en-US" dirty="0"/>
          </a:p>
          <a:p>
            <a:r>
              <a:rPr lang="en-US" dirty="0" err="1"/>
              <a:t>Çiğnemede</a:t>
            </a:r>
            <a:r>
              <a:rPr lang="en-US" dirty="0"/>
              <a:t> primer temporal kas</a:t>
            </a:r>
          </a:p>
          <a:p>
            <a:r>
              <a:rPr lang="en-US" dirty="0" err="1"/>
              <a:t>Aşırı</a:t>
            </a:r>
            <a:r>
              <a:rPr lang="en-US" dirty="0"/>
              <a:t> </a:t>
            </a:r>
            <a:r>
              <a:rPr lang="en-US" dirty="0" err="1"/>
              <a:t>enjeksiyon</a:t>
            </a:r>
            <a:r>
              <a:rPr lang="en-US" dirty="0"/>
              <a:t> </a:t>
            </a:r>
            <a:r>
              <a:rPr lang="en-US" dirty="0" err="1"/>
              <a:t>preauriküler</a:t>
            </a:r>
            <a:r>
              <a:rPr lang="en-US" dirty="0"/>
              <a:t> </a:t>
            </a:r>
            <a:r>
              <a:rPr lang="en-US" dirty="0" err="1"/>
              <a:t>bölgede</a:t>
            </a:r>
            <a:r>
              <a:rPr lang="en-US" dirty="0"/>
              <a:t> </a:t>
            </a:r>
            <a:r>
              <a:rPr lang="en-US" dirty="0" err="1"/>
              <a:t>çukurluk</a:t>
            </a:r>
            <a:endParaRPr lang="en-US" dirty="0"/>
          </a:p>
        </p:txBody>
      </p:sp>
      <p:sp>
        <p:nvSpPr>
          <p:cNvPr id="4" name="TextBox 3">
            <a:extLst>
              <a:ext uri="{FF2B5EF4-FFF2-40B4-BE49-F238E27FC236}">
                <a16:creationId xmlns:a16="http://schemas.microsoft.com/office/drawing/2014/main" id="{F7A00891-4674-CD6C-152F-A818D7D82538}"/>
              </a:ext>
            </a:extLst>
          </p:cNvPr>
          <p:cNvSpPr txBox="1"/>
          <p:nvPr/>
        </p:nvSpPr>
        <p:spPr>
          <a:xfrm>
            <a:off x="7857181" y="5657671"/>
            <a:ext cx="2831416" cy="1200329"/>
          </a:xfrm>
          <a:prstGeom prst="rect">
            <a:avLst/>
          </a:prstGeom>
          <a:noFill/>
        </p:spPr>
        <p:txBody>
          <a:bodyPr wrap="none" rtlCol="0">
            <a:spAutoFit/>
          </a:bodyPr>
          <a:lstStyle/>
          <a:p>
            <a:r>
              <a:rPr lang="en-US" dirty="0"/>
              <a:t>Kas </a:t>
            </a:r>
            <a:r>
              <a:rPr lang="en-US" dirty="0" err="1"/>
              <a:t>başına</a:t>
            </a:r>
            <a:r>
              <a:rPr lang="en-US" dirty="0"/>
              <a:t> 20BU </a:t>
            </a:r>
            <a:r>
              <a:rPr lang="en-US" dirty="0" err="1"/>
              <a:t>veya</a:t>
            </a:r>
            <a:r>
              <a:rPr lang="en-US" dirty="0"/>
              <a:t> 60DU </a:t>
            </a:r>
          </a:p>
          <a:p>
            <a:r>
              <a:rPr lang="en-US" dirty="0"/>
              <a:t>2-4 </a:t>
            </a:r>
            <a:r>
              <a:rPr lang="en-US" dirty="0" err="1"/>
              <a:t>enj</a:t>
            </a:r>
            <a:endParaRPr lang="en-US" dirty="0"/>
          </a:p>
          <a:p>
            <a:r>
              <a:rPr lang="en-US" dirty="0"/>
              <a:t>1.3-1.9cm </a:t>
            </a:r>
            <a:r>
              <a:rPr lang="en-US" dirty="0" err="1"/>
              <a:t>derinlik</a:t>
            </a:r>
            <a:endParaRPr lang="en-US" dirty="0"/>
          </a:p>
          <a:p>
            <a:endParaRPr lang="en-TR" dirty="0"/>
          </a:p>
        </p:txBody>
      </p:sp>
      <p:pic>
        <p:nvPicPr>
          <p:cNvPr id="5" name="İçerik Yer Tutucusu 3">
            <a:extLst>
              <a:ext uri="{FF2B5EF4-FFF2-40B4-BE49-F238E27FC236}">
                <a16:creationId xmlns:a16="http://schemas.microsoft.com/office/drawing/2014/main" id="{416C34DC-97F8-D744-9869-4DD6EF67286E}"/>
              </a:ext>
            </a:extLst>
          </p:cNvPr>
          <p:cNvPicPr>
            <a:picLocks noChangeAspect="1"/>
          </p:cNvPicPr>
          <p:nvPr/>
        </p:nvPicPr>
        <p:blipFill>
          <a:blip r:embed="rId2"/>
          <a:srcRect l="31900" t="8081" r="31703"/>
          <a:stretch/>
        </p:blipFill>
        <p:spPr>
          <a:xfrm>
            <a:off x="8025182" y="268240"/>
            <a:ext cx="4039817" cy="5054601"/>
          </a:xfrm>
          <a:prstGeom prst="rect">
            <a:avLst/>
          </a:prstGeom>
        </p:spPr>
      </p:pic>
    </p:spTree>
    <p:extLst>
      <p:ext uri="{BB962C8B-B14F-4D97-AF65-F5344CB8AC3E}">
        <p14:creationId xmlns:p14="http://schemas.microsoft.com/office/powerpoint/2010/main" val="313954679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a:extLst>
              <a:ext uri="{FF2B5EF4-FFF2-40B4-BE49-F238E27FC236}">
                <a16:creationId xmlns:a16="http://schemas.microsoft.com/office/drawing/2014/main" id="{9AB1C14F-8D3D-1C98-5899-28566DF79692}"/>
              </a:ext>
            </a:extLst>
          </p:cNvPr>
          <p:cNvPicPr>
            <a:picLocks noGrp="1" noChangeAspect="1"/>
          </p:cNvPicPr>
          <p:nvPr>
            <p:ph idx="1"/>
          </p:nvPr>
        </p:nvPicPr>
        <p:blipFill>
          <a:blip r:embed="rId2"/>
          <a:stretch>
            <a:fillRect/>
          </a:stretch>
        </p:blipFill>
        <p:spPr>
          <a:xfrm>
            <a:off x="715012" y="812800"/>
            <a:ext cx="10943588" cy="5320699"/>
          </a:xfrm>
          <a:prstGeom prst="rect">
            <a:avLst/>
          </a:prstGeom>
        </p:spPr>
      </p:pic>
    </p:spTree>
    <p:extLst>
      <p:ext uri="{BB962C8B-B14F-4D97-AF65-F5344CB8AC3E}">
        <p14:creationId xmlns:p14="http://schemas.microsoft.com/office/powerpoint/2010/main" val="13688376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a:extLst>
              <a:ext uri="{FF2B5EF4-FFF2-40B4-BE49-F238E27FC236}">
                <a16:creationId xmlns:a16="http://schemas.microsoft.com/office/drawing/2014/main" id="{15C0F4E0-0D0C-878F-6055-2D1A3AE3CD0B}"/>
              </a:ext>
            </a:extLst>
          </p:cNvPr>
          <p:cNvPicPr>
            <a:picLocks noGrp="1" noChangeAspect="1"/>
          </p:cNvPicPr>
          <p:nvPr>
            <p:ph idx="1"/>
          </p:nvPr>
        </p:nvPicPr>
        <p:blipFill>
          <a:blip r:embed="rId2"/>
          <a:stretch>
            <a:fillRect/>
          </a:stretch>
        </p:blipFill>
        <p:spPr>
          <a:xfrm>
            <a:off x="485130" y="1054751"/>
            <a:ext cx="10736698" cy="4748498"/>
          </a:xfrm>
          <a:prstGeom prst="rect">
            <a:avLst/>
          </a:prstGeom>
        </p:spPr>
      </p:pic>
    </p:spTree>
    <p:extLst>
      <p:ext uri="{BB962C8B-B14F-4D97-AF65-F5344CB8AC3E}">
        <p14:creationId xmlns:p14="http://schemas.microsoft.com/office/powerpoint/2010/main" val="33646181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A0AF1-C8B4-6537-8617-1C6CC3FDCA19}"/>
              </a:ext>
            </a:extLst>
          </p:cNvPr>
          <p:cNvSpPr>
            <a:spLocks noGrp="1"/>
          </p:cNvSpPr>
          <p:nvPr>
            <p:ph type="title"/>
          </p:nvPr>
        </p:nvSpPr>
        <p:spPr/>
        <p:txBody>
          <a:bodyPr/>
          <a:lstStyle/>
          <a:p>
            <a:r>
              <a:rPr lang="en-US" dirty="0" err="1"/>
              <a:t>Botulİnum</a:t>
            </a:r>
            <a:r>
              <a:rPr lang="en-US" dirty="0"/>
              <a:t> </a:t>
            </a:r>
            <a:r>
              <a:rPr lang="en-US" dirty="0" err="1"/>
              <a:t>toksİn</a:t>
            </a:r>
            <a:r>
              <a:rPr lang="en-US" dirty="0"/>
              <a:t> TİPLERİ</a:t>
            </a:r>
            <a:endParaRPr lang="en-TR" dirty="0"/>
          </a:p>
        </p:txBody>
      </p:sp>
      <p:sp>
        <p:nvSpPr>
          <p:cNvPr id="3" name="Content Placeholder 2">
            <a:extLst>
              <a:ext uri="{FF2B5EF4-FFF2-40B4-BE49-F238E27FC236}">
                <a16:creationId xmlns:a16="http://schemas.microsoft.com/office/drawing/2014/main" id="{62E5938F-F4F7-3225-B191-D8C6DE0B987D}"/>
              </a:ext>
            </a:extLst>
          </p:cNvPr>
          <p:cNvSpPr>
            <a:spLocks noGrp="1"/>
          </p:cNvSpPr>
          <p:nvPr>
            <p:ph idx="1"/>
          </p:nvPr>
        </p:nvSpPr>
        <p:spPr/>
        <p:txBody>
          <a:bodyPr>
            <a:normAutofit fontScale="85000" lnSpcReduction="20000"/>
          </a:bodyPr>
          <a:lstStyle/>
          <a:p>
            <a:r>
              <a:rPr lang="en-US" sz="2400" dirty="0"/>
              <a:t>Clostridium Botulinum </a:t>
            </a:r>
            <a:r>
              <a:rPr lang="en-US" sz="2400" dirty="0" err="1"/>
              <a:t>farklı</a:t>
            </a:r>
            <a:r>
              <a:rPr lang="en-US" sz="2400" dirty="0"/>
              <a:t> </a:t>
            </a:r>
            <a:r>
              <a:rPr lang="en-US" sz="2400" dirty="0" err="1"/>
              <a:t>suşları</a:t>
            </a:r>
            <a:r>
              <a:rPr lang="en-US" sz="2400" dirty="0"/>
              <a:t> </a:t>
            </a:r>
            <a:r>
              <a:rPr lang="en-US" sz="2400" dirty="0" err="1"/>
              <a:t>tarafından</a:t>
            </a:r>
            <a:r>
              <a:rPr lang="en-US" sz="2400" dirty="0"/>
              <a:t> </a:t>
            </a:r>
            <a:r>
              <a:rPr lang="en-US" sz="2400" dirty="0" err="1"/>
              <a:t>üretilen</a:t>
            </a:r>
            <a:r>
              <a:rPr lang="en-US" sz="2400" dirty="0"/>
              <a:t> </a:t>
            </a:r>
            <a:r>
              <a:rPr lang="en-US" sz="2400" dirty="0" err="1"/>
              <a:t>yedi</a:t>
            </a:r>
            <a:r>
              <a:rPr lang="en-US" sz="2400" dirty="0"/>
              <a:t> </a:t>
            </a:r>
            <a:r>
              <a:rPr lang="en-US" sz="2400" dirty="0" err="1"/>
              <a:t>farklı</a:t>
            </a:r>
            <a:r>
              <a:rPr lang="en-US" sz="2400" dirty="0"/>
              <a:t> </a:t>
            </a:r>
            <a:r>
              <a:rPr lang="en-US" sz="2400" dirty="0" err="1"/>
              <a:t>antijenik</a:t>
            </a:r>
            <a:r>
              <a:rPr lang="en-US" sz="2400" dirty="0"/>
              <a:t> botulinum </a:t>
            </a:r>
            <a:r>
              <a:rPr lang="en-US" sz="2400" dirty="0" err="1"/>
              <a:t>toksin</a:t>
            </a:r>
            <a:r>
              <a:rPr lang="en-US" sz="2400" dirty="0"/>
              <a:t> </a:t>
            </a:r>
            <a:r>
              <a:rPr lang="en-US" sz="2400" dirty="0" err="1"/>
              <a:t>tarif</a:t>
            </a:r>
            <a:r>
              <a:rPr lang="en-US" sz="2400" dirty="0"/>
              <a:t> </a:t>
            </a:r>
            <a:r>
              <a:rPr lang="en-US" sz="2400" dirty="0" err="1"/>
              <a:t>edilmiştir</a:t>
            </a:r>
            <a:r>
              <a:rPr lang="en-US" sz="2400" dirty="0"/>
              <a:t>.</a:t>
            </a:r>
          </a:p>
          <a:p>
            <a:r>
              <a:rPr lang="en-US" sz="2400" dirty="0"/>
              <a:t>BNT-A, BNT-B, BNT-C, BNT-D, BNT-E, BNT-F, BNT-G</a:t>
            </a:r>
          </a:p>
          <a:p>
            <a:r>
              <a:rPr lang="en-US" sz="2400" dirty="0" err="1"/>
              <a:t>BoNT</a:t>
            </a:r>
            <a:r>
              <a:rPr lang="en-US" sz="2400" dirty="0"/>
              <a:t>-C, </a:t>
            </a:r>
            <a:r>
              <a:rPr lang="en-US" sz="2400" dirty="0" err="1"/>
              <a:t>BoNT</a:t>
            </a:r>
            <a:r>
              <a:rPr lang="en-US" sz="2400" dirty="0"/>
              <a:t>-D </a:t>
            </a:r>
            <a:r>
              <a:rPr lang="en-US" sz="2400" dirty="0" err="1"/>
              <a:t>insan</a:t>
            </a:r>
            <a:r>
              <a:rPr lang="en-US" sz="2400" dirty="0"/>
              <a:t> </a:t>
            </a:r>
            <a:r>
              <a:rPr lang="en-US" sz="2400" dirty="0" err="1"/>
              <a:t>sinir</a:t>
            </a:r>
            <a:r>
              <a:rPr lang="en-US" sz="2400" dirty="0"/>
              <a:t> </a:t>
            </a:r>
            <a:r>
              <a:rPr lang="en-US" sz="2400" dirty="0" err="1"/>
              <a:t>sistemini</a:t>
            </a:r>
            <a:r>
              <a:rPr lang="en-US" sz="2400" dirty="0"/>
              <a:t> </a:t>
            </a:r>
            <a:r>
              <a:rPr lang="en-US" sz="2400" dirty="0" err="1"/>
              <a:t>etkilemez</a:t>
            </a:r>
            <a:r>
              <a:rPr lang="en-US" sz="2400" dirty="0"/>
              <a:t>.</a:t>
            </a:r>
          </a:p>
          <a:p>
            <a:r>
              <a:rPr lang="en-US" sz="2400" dirty="0" err="1"/>
              <a:t>Estetik</a:t>
            </a:r>
            <a:r>
              <a:rPr lang="en-US" sz="2400" dirty="0"/>
              <a:t> </a:t>
            </a:r>
            <a:r>
              <a:rPr lang="en-US" sz="2400" dirty="0" err="1"/>
              <a:t>medikalde</a:t>
            </a:r>
            <a:r>
              <a:rPr lang="en-US" sz="2400" dirty="0"/>
              <a:t> BNT-A </a:t>
            </a:r>
            <a:r>
              <a:rPr lang="en-US" sz="2400" dirty="0" err="1"/>
              <a:t>kullanılır</a:t>
            </a:r>
            <a:r>
              <a:rPr lang="en-US" sz="2400" dirty="0"/>
              <a:t>.</a:t>
            </a:r>
          </a:p>
          <a:p>
            <a:r>
              <a:rPr lang="en-US" sz="2400" dirty="0" err="1"/>
              <a:t>Yutmak</a:t>
            </a:r>
            <a:r>
              <a:rPr lang="en-US" sz="2400" dirty="0"/>
              <a:t> </a:t>
            </a:r>
            <a:r>
              <a:rPr lang="en-US" sz="2400" dirty="0" err="1"/>
              <a:t>veya</a:t>
            </a:r>
            <a:r>
              <a:rPr lang="en-US" sz="2400" dirty="0"/>
              <a:t> </a:t>
            </a:r>
            <a:r>
              <a:rPr lang="en-US" sz="2400" dirty="0" err="1"/>
              <a:t>enjeksiyon</a:t>
            </a:r>
            <a:r>
              <a:rPr lang="en-US" sz="2400" dirty="0"/>
              <a:t> </a:t>
            </a:r>
            <a:r>
              <a:rPr lang="en-US" sz="2400" dirty="0" err="1"/>
              <a:t>etkili</a:t>
            </a:r>
            <a:r>
              <a:rPr lang="en-US" sz="2400" dirty="0"/>
              <a:t>, </a:t>
            </a:r>
            <a:r>
              <a:rPr lang="en-US" sz="2400" dirty="0" err="1"/>
              <a:t>topikal</a:t>
            </a:r>
            <a:r>
              <a:rPr lang="en-US" sz="2400" dirty="0"/>
              <a:t> </a:t>
            </a:r>
            <a:r>
              <a:rPr lang="en-US" sz="2400" dirty="0" err="1"/>
              <a:t>etkisi</a:t>
            </a:r>
            <a:r>
              <a:rPr lang="en-US" sz="2400" dirty="0"/>
              <a:t> yok</a:t>
            </a:r>
          </a:p>
          <a:p>
            <a:r>
              <a:rPr lang="en-US" sz="2400" dirty="0"/>
              <a:t>BNT-B </a:t>
            </a:r>
            <a:r>
              <a:rPr lang="en-US" sz="2400" dirty="0" err="1"/>
              <a:t>nin</a:t>
            </a:r>
            <a:r>
              <a:rPr lang="en-US" sz="2400" dirty="0"/>
              <a:t> </a:t>
            </a:r>
            <a:r>
              <a:rPr lang="en-US" sz="2400" dirty="0" err="1"/>
              <a:t>etkisi</a:t>
            </a:r>
            <a:r>
              <a:rPr lang="en-US" sz="2400" dirty="0"/>
              <a:t> </a:t>
            </a:r>
            <a:r>
              <a:rPr lang="en-US" sz="2400" dirty="0" err="1"/>
              <a:t>kısa</a:t>
            </a:r>
            <a:r>
              <a:rPr lang="en-US" sz="2400" dirty="0"/>
              <a:t> </a:t>
            </a:r>
            <a:r>
              <a:rPr lang="en-US" sz="2400" dirty="0" err="1"/>
              <a:t>olduğundan</a:t>
            </a:r>
            <a:r>
              <a:rPr lang="en-US" sz="2400" dirty="0"/>
              <a:t> </a:t>
            </a:r>
            <a:r>
              <a:rPr lang="en-US" sz="2400" dirty="0" err="1"/>
              <a:t>distonilerde</a:t>
            </a:r>
            <a:r>
              <a:rPr lang="en-US" sz="2400" dirty="0"/>
              <a:t> </a:t>
            </a:r>
            <a:r>
              <a:rPr lang="en-US" sz="2400" dirty="0" err="1"/>
              <a:t>kullanım</a:t>
            </a:r>
            <a:r>
              <a:rPr lang="en-US" sz="2400" dirty="0"/>
              <a:t> </a:t>
            </a:r>
            <a:r>
              <a:rPr lang="en-US" sz="2400" dirty="0" err="1"/>
              <a:t>endikasyonu</a:t>
            </a:r>
            <a:r>
              <a:rPr lang="en-US" sz="2400" dirty="0"/>
              <a:t> </a:t>
            </a:r>
            <a:r>
              <a:rPr lang="en-US" sz="2400" dirty="0" err="1"/>
              <a:t>almıştır</a:t>
            </a:r>
            <a:r>
              <a:rPr lang="en-US" sz="2400" dirty="0"/>
              <a:t>.</a:t>
            </a:r>
          </a:p>
          <a:p>
            <a:pPr lvl="1"/>
            <a:r>
              <a:rPr lang="en-US" sz="2000" dirty="0" err="1"/>
              <a:t>Rimabotulinumtoxin</a:t>
            </a:r>
            <a:r>
              <a:rPr lang="en-US" sz="2000" dirty="0"/>
              <a:t> B. - </a:t>
            </a:r>
            <a:r>
              <a:rPr lang="en-US" sz="2000" dirty="0" err="1"/>
              <a:t>Myobloc</a:t>
            </a:r>
            <a:endParaRPr lang="en-US" sz="2000" dirty="0"/>
          </a:p>
          <a:p>
            <a:pPr lvl="1"/>
            <a:r>
              <a:rPr lang="en-US" sz="2000" dirty="0" err="1"/>
              <a:t>Ağrılı</a:t>
            </a:r>
            <a:r>
              <a:rPr lang="en-US" sz="2000" dirty="0"/>
              <a:t> </a:t>
            </a:r>
            <a:r>
              <a:rPr lang="en-US" sz="2000" dirty="0" err="1"/>
              <a:t>enjeksiyon</a:t>
            </a:r>
            <a:r>
              <a:rPr lang="en-US" sz="2000" dirty="0"/>
              <a:t> </a:t>
            </a:r>
            <a:r>
              <a:rPr lang="en-US" sz="2000" dirty="0" err="1"/>
              <a:t>ve</a:t>
            </a:r>
            <a:r>
              <a:rPr lang="en-US" sz="2000" dirty="0"/>
              <a:t> </a:t>
            </a:r>
            <a:r>
              <a:rPr lang="en-US" sz="2000" dirty="0" err="1"/>
              <a:t>etki</a:t>
            </a:r>
            <a:r>
              <a:rPr lang="en-US" sz="2000" dirty="0"/>
              <a:t> </a:t>
            </a:r>
            <a:r>
              <a:rPr lang="en-US" sz="2000" dirty="0" err="1"/>
              <a:t>süresi</a:t>
            </a:r>
            <a:r>
              <a:rPr lang="en-US" sz="2000" dirty="0"/>
              <a:t> </a:t>
            </a:r>
            <a:r>
              <a:rPr lang="en-US" sz="2000" dirty="0" err="1"/>
              <a:t>kısa</a:t>
            </a:r>
            <a:endParaRPr lang="en-US" sz="2000" dirty="0"/>
          </a:p>
          <a:p>
            <a:pPr lvl="1"/>
            <a:r>
              <a:rPr lang="en-US" sz="2000" dirty="0" err="1"/>
              <a:t>Kozmetik</a:t>
            </a:r>
            <a:r>
              <a:rPr lang="en-US" sz="2000" dirty="0"/>
              <a:t> </a:t>
            </a:r>
            <a:r>
              <a:rPr lang="en-US" sz="2000" dirty="0" err="1"/>
              <a:t>olarak</a:t>
            </a:r>
            <a:r>
              <a:rPr lang="en-US" sz="2000" dirty="0"/>
              <a:t> </a:t>
            </a:r>
            <a:r>
              <a:rPr lang="en-US" sz="2000" dirty="0" err="1"/>
              <a:t>kullanılmaz</a:t>
            </a:r>
            <a:r>
              <a:rPr lang="en-US" sz="2000" dirty="0"/>
              <a:t>, </a:t>
            </a:r>
            <a:r>
              <a:rPr lang="en-US" sz="2000" dirty="0" err="1"/>
              <a:t>erişkinde</a:t>
            </a:r>
            <a:r>
              <a:rPr lang="en-US" sz="2000" dirty="0"/>
              <a:t> </a:t>
            </a:r>
            <a:r>
              <a:rPr lang="en-US" sz="2000" dirty="0" err="1"/>
              <a:t>servikal</a:t>
            </a:r>
            <a:r>
              <a:rPr lang="en-US" sz="2000" dirty="0"/>
              <a:t> </a:t>
            </a:r>
            <a:r>
              <a:rPr lang="en-US" sz="2000" dirty="0" err="1"/>
              <a:t>distoni</a:t>
            </a:r>
            <a:endParaRPr lang="en-US" sz="2000" dirty="0"/>
          </a:p>
          <a:p>
            <a:endParaRPr lang="en-US" sz="2400" dirty="0"/>
          </a:p>
          <a:p>
            <a:pPr marL="0" indent="0">
              <a:buNone/>
            </a:pPr>
            <a:endParaRPr lang="en-TR" sz="2400" dirty="0"/>
          </a:p>
        </p:txBody>
      </p:sp>
    </p:spTree>
    <p:extLst>
      <p:ext uri="{BB962C8B-B14F-4D97-AF65-F5344CB8AC3E}">
        <p14:creationId xmlns:p14="http://schemas.microsoft.com/office/powerpoint/2010/main" val="18377686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7D199-7104-E6FF-2AF4-8F6AA0CD1954}"/>
              </a:ext>
            </a:extLst>
          </p:cNvPr>
          <p:cNvSpPr>
            <a:spLocks noGrp="1"/>
          </p:cNvSpPr>
          <p:nvPr>
            <p:ph type="title"/>
          </p:nvPr>
        </p:nvSpPr>
        <p:spPr/>
        <p:txBody>
          <a:bodyPr/>
          <a:lstStyle/>
          <a:p>
            <a:endParaRPr lang="en-TR"/>
          </a:p>
        </p:txBody>
      </p:sp>
      <p:pic>
        <p:nvPicPr>
          <p:cNvPr id="5" name="Content Placeholder 4">
            <a:extLst>
              <a:ext uri="{FF2B5EF4-FFF2-40B4-BE49-F238E27FC236}">
                <a16:creationId xmlns:a16="http://schemas.microsoft.com/office/drawing/2014/main" id="{1873E898-E597-2AEE-A7EE-D2DFAF211477}"/>
              </a:ext>
            </a:extLst>
          </p:cNvPr>
          <p:cNvPicPr>
            <a:picLocks noGrp="1" noChangeAspect="1"/>
          </p:cNvPicPr>
          <p:nvPr>
            <p:ph idx="1"/>
          </p:nvPr>
        </p:nvPicPr>
        <p:blipFill>
          <a:blip r:embed="rId2"/>
          <a:stretch>
            <a:fillRect/>
          </a:stretch>
        </p:blipFill>
        <p:spPr>
          <a:xfrm>
            <a:off x="3746500" y="97251"/>
            <a:ext cx="4698999" cy="6663498"/>
          </a:xfrm>
        </p:spPr>
      </p:pic>
    </p:spTree>
    <p:extLst>
      <p:ext uri="{BB962C8B-B14F-4D97-AF65-F5344CB8AC3E}">
        <p14:creationId xmlns:p14="http://schemas.microsoft.com/office/powerpoint/2010/main" val="164490950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FB2FE-24A3-9CBF-5EDC-6ABF684D70BA}"/>
              </a:ext>
            </a:extLst>
          </p:cNvPr>
          <p:cNvSpPr>
            <a:spLocks noGrp="1"/>
          </p:cNvSpPr>
          <p:nvPr>
            <p:ph type="title"/>
          </p:nvPr>
        </p:nvSpPr>
        <p:spPr>
          <a:xfrm>
            <a:off x="685801" y="609601"/>
            <a:ext cx="10131425" cy="762000"/>
          </a:xfrm>
        </p:spPr>
        <p:txBody>
          <a:bodyPr>
            <a:normAutofit/>
          </a:bodyPr>
          <a:lstStyle/>
          <a:p>
            <a:r>
              <a:rPr lang="en-US" sz="2800" dirty="0"/>
              <a:t>PAROTİD GLAND HİPERTROFİSİ</a:t>
            </a:r>
            <a:endParaRPr lang="en-TR" sz="2800" dirty="0"/>
          </a:p>
        </p:txBody>
      </p:sp>
      <p:sp>
        <p:nvSpPr>
          <p:cNvPr id="3" name="Content Placeholder 2">
            <a:extLst>
              <a:ext uri="{FF2B5EF4-FFF2-40B4-BE49-F238E27FC236}">
                <a16:creationId xmlns:a16="http://schemas.microsoft.com/office/drawing/2014/main" id="{AFA484EA-5100-D7A7-EDD7-54575799A716}"/>
              </a:ext>
            </a:extLst>
          </p:cNvPr>
          <p:cNvSpPr>
            <a:spLocks noGrp="1"/>
          </p:cNvSpPr>
          <p:nvPr>
            <p:ph idx="1"/>
          </p:nvPr>
        </p:nvSpPr>
        <p:spPr>
          <a:xfrm>
            <a:off x="685801" y="976185"/>
            <a:ext cx="10131425" cy="4287794"/>
          </a:xfrm>
        </p:spPr>
        <p:txBody>
          <a:bodyPr>
            <a:normAutofit/>
          </a:bodyPr>
          <a:lstStyle/>
          <a:p>
            <a:pPr marL="0" indent="0">
              <a:buNone/>
            </a:pPr>
            <a:br>
              <a:rPr lang="en-US" sz="1600" dirty="0"/>
            </a:br>
            <a:endParaRPr lang="en-US" sz="1600" dirty="0"/>
          </a:p>
          <a:p>
            <a:r>
              <a:rPr lang="en-US" sz="1600" dirty="0" err="1"/>
              <a:t>Lenfoepitelyal</a:t>
            </a:r>
            <a:r>
              <a:rPr lang="en-US" sz="1600" dirty="0"/>
              <a:t> </a:t>
            </a:r>
            <a:r>
              <a:rPr lang="en-US" sz="1600" dirty="0" err="1"/>
              <a:t>Genişleme</a:t>
            </a:r>
            <a:r>
              <a:rPr lang="en-US" sz="1600" dirty="0"/>
              <a:t> HIV, </a:t>
            </a:r>
            <a:r>
              <a:rPr lang="en-US" sz="1600" dirty="0" err="1"/>
              <a:t>blumik</a:t>
            </a:r>
            <a:r>
              <a:rPr lang="en-US" sz="1600" dirty="0"/>
              <a:t> </a:t>
            </a:r>
            <a:r>
              <a:rPr lang="en-US" sz="1600" dirty="0" err="1"/>
              <a:t>hastalar</a:t>
            </a:r>
            <a:endParaRPr lang="en-US" sz="1600" dirty="0"/>
          </a:p>
          <a:p>
            <a:r>
              <a:rPr lang="en-US" sz="1600" dirty="0" err="1"/>
              <a:t>Parotis</a:t>
            </a:r>
            <a:r>
              <a:rPr lang="en-US" sz="1600" dirty="0"/>
              <a:t> </a:t>
            </a:r>
            <a:r>
              <a:rPr lang="en-US" sz="1600" dirty="0" err="1"/>
              <a:t>bezi</a:t>
            </a:r>
            <a:r>
              <a:rPr lang="en-US" sz="1600" dirty="0"/>
              <a:t>, SMAS </a:t>
            </a:r>
            <a:r>
              <a:rPr lang="en-US" sz="1600" dirty="0" err="1"/>
              <a:t>ve</a:t>
            </a:r>
            <a:r>
              <a:rPr lang="en-US" sz="1600" dirty="0"/>
              <a:t> </a:t>
            </a:r>
            <a:r>
              <a:rPr lang="en-US" sz="1600" dirty="0" err="1"/>
              <a:t>platisma</a:t>
            </a:r>
            <a:r>
              <a:rPr lang="en-US" sz="1600" dirty="0"/>
              <a:t> </a:t>
            </a:r>
            <a:r>
              <a:rPr lang="en-US" sz="1600" dirty="0" err="1"/>
              <a:t>kası</a:t>
            </a:r>
            <a:r>
              <a:rPr lang="en-US" sz="1600" dirty="0"/>
              <a:t> </a:t>
            </a:r>
            <a:r>
              <a:rPr lang="en-US" sz="1600" dirty="0" err="1"/>
              <a:t>altında</a:t>
            </a:r>
            <a:r>
              <a:rPr lang="en-US" sz="1600" dirty="0"/>
              <a:t> lateral </a:t>
            </a:r>
            <a:r>
              <a:rPr lang="en-US" sz="1600" dirty="0" err="1"/>
              <a:t>mandibulanın</a:t>
            </a:r>
            <a:r>
              <a:rPr lang="en-US" sz="1600" dirty="0"/>
              <a:t> </a:t>
            </a:r>
            <a:r>
              <a:rPr lang="en-US" sz="1600" dirty="0" err="1"/>
              <a:t>üzerinde</a:t>
            </a:r>
            <a:r>
              <a:rPr lang="en-US" sz="1600" dirty="0"/>
              <a:t> </a:t>
            </a:r>
          </a:p>
          <a:p>
            <a:r>
              <a:rPr lang="en-US" sz="1600" dirty="0" err="1"/>
              <a:t>Eksternal</a:t>
            </a:r>
            <a:r>
              <a:rPr lang="en-US" sz="1600" dirty="0"/>
              <a:t> </a:t>
            </a:r>
            <a:r>
              <a:rPr lang="en-US" sz="1600" dirty="0" err="1"/>
              <a:t>karotid</a:t>
            </a:r>
            <a:r>
              <a:rPr lang="en-US" sz="1600" dirty="0"/>
              <a:t> </a:t>
            </a:r>
            <a:r>
              <a:rPr lang="en-US" sz="1600" dirty="0" err="1"/>
              <a:t>arter</a:t>
            </a:r>
            <a:r>
              <a:rPr lang="en-US" sz="1600" dirty="0"/>
              <a:t> </a:t>
            </a:r>
            <a:r>
              <a:rPr lang="en-US" sz="1600" dirty="0" err="1"/>
              <a:t>ve</a:t>
            </a:r>
            <a:r>
              <a:rPr lang="en-US" sz="1600" dirty="0"/>
              <a:t> posterior </a:t>
            </a:r>
            <a:r>
              <a:rPr lang="en-US" sz="1600" dirty="0" err="1"/>
              <a:t>fasiyal</a:t>
            </a:r>
            <a:r>
              <a:rPr lang="en-US" sz="1600" dirty="0"/>
              <a:t> </a:t>
            </a:r>
            <a:r>
              <a:rPr lang="en-US" sz="1600" dirty="0" err="1"/>
              <a:t>ven</a:t>
            </a:r>
            <a:r>
              <a:rPr lang="en-US" sz="1600" dirty="0"/>
              <a:t> </a:t>
            </a:r>
            <a:r>
              <a:rPr lang="en-US" sz="1600" dirty="0" err="1"/>
              <a:t>bezin</a:t>
            </a:r>
            <a:r>
              <a:rPr lang="en-US" sz="1600" dirty="0"/>
              <a:t> </a:t>
            </a:r>
            <a:r>
              <a:rPr lang="en-US" sz="1600" dirty="0" err="1"/>
              <a:t>arkasından</a:t>
            </a:r>
            <a:r>
              <a:rPr lang="en-US" sz="1600" dirty="0"/>
              <a:t> </a:t>
            </a:r>
            <a:r>
              <a:rPr lang="en-US" sz="1600" dirty="0" err="1"/>
              <a:t>geçer</a:t>
            </a:r>
            <a:endParaRPr lang="en-US" sz="1600" dirty="0"/>
          </a:p>
          <a:p>
            <a:r>
              <a:rPr lang="en-US" sz="1600" dirty="0" err="1"/>
              <a:t>Fasiyal</a:t>
            </a:r>
            <a:r>
              <a:rPr lang="en-US" sz="1600" dirty="0"/>
              <a:t> </a:t>
            </a:r>
            <a:r>
              <a:rPr lang="en-US" sz="1600" dirty="0" err="1"/>
              <a:t>sinirin</a:t>
            </a:r>
            <a:r>
              <a:rPr lang="en-US" sz="1600" dirty="0"/>
              <a:t> </a:t>
            </a:r>
            <a:r>
              <a:rPr lang="en-US" sz="1600" dirty="0" err="1"/>
              <a:t>beş</a:t>
            </a:r>
            <a:r>
              <a:rPr lang="en-US" sz="1600" dirty="0"/>
              <a:t> </a:t>
            </a:r>
            <a:r>
              <a:rPr lang="en-US" sz="1600" dirty="0" err="1"/>
              <a:t>dalı</a:t>
            </a:r>
            <a:r>
              <a:rPr lang="en-US" sz="1600" dirty="0"/>
              <a:t> </a:t>
            </a:r>
            <a:r>
              <a:rPr lang="en-US" sz="1600" dirty="0" err="1"/>
              <a:t>bezin</a:t>
            </a:r>
            <a:r>
              <a:rPr lang="en-US" sz="1600" dirty="0"/>
              <a:t> </a:t>
            </a:r>
            <a:r>
              <a:rPr lang="en-US" sz="1600" dirty="0" err="1"/>
              <a:t>ortasından</a:t>
            </a:r>
            <a:r>
              <a:rPr lang="en-US" sz="1600" dirty="0"/>
              <a:t> </a:t>
            </a:r>
            <a:r>
              <a:rPr lang="en-US" sz="1600" dirty="0" err="1"/>
              <a:t>geçer</a:t>
            </a:r>
            <a:endParaRPr lang="en-US" sz="1600" dirty="0"/>
          </a:p>
          <a:p>
            <a:r>
              <a:rPr lang="en-US" sz="1600" dirty="0"/>
              <a:t>30G 2.5cm </a:t>
            </a:r>
            <a:r>
              <a:rPr lang="en-US" sz="1600" dirty="0" err="1"/>
              <a:t>iğne</a:t>
            </a:r>
            <a:endParaRPr lang="en-US" sz="1600" dirty="0"/>
          </a:p>
          <a:p>
            <a:r>
              <a:rPr lang="en-US" sz="1600" dirty="0"/>
              <a:t>BNT-A </a:t>
            </a:r>
            <a:r>
              <a:rPr lang="en-US" sz="1600" dirty="0" err="1"/>
              <a:t>etkisi</a:t>
            </a:r>
            <a:r>
              <a:rPr lang="en-US" sz="1600" dirty="0"/>
              <a:t> </a:t>
            </a:r>
            <a:r>
              <a:rPr lang="en-US" sz="1600" dirty="0" err="1"/>
              <a:t>nöromuskuler</a:t>
            </a:r>
            <a:r>
              <a:rPr lang="en-US" sz="1600" dirty="0"/>
              <a:t> </a:t>
            </a:r>
            <a:r>
              <a:rPr lang="en-US" sz="1600" dirty="0" err="1"/>
              <a:t>kavşakta</a:t>
            </a:r>
            <a:r>
              <a:rPr lang="en-US" sz="1600" dirty="0"/>
              <a:t> </a:t>
            </a:r>
            <a:r>
              <a:rPr lang="en-US" sz="1600" dirty="0" err="1"/>
              <a:t>gösterdiği</a:t>
            </a:r>
            <a:r>
              <a:rPr lang="en-US" sz="1600" dirty="0"/>
              <a:t> </a:t>
            </a:r>
            <a:r>
              <a:rPr lang="en-US" sz="1600" dirty="0" err="1"/>
              <a:t>için</a:t>
            </a:r>
            <a:r>
              <a:rPr lang="en-US" sz="1600" dirty="0"/>
              <a:t> </a:t>
            </a:r>
            <a:r>
              <a:rPr lang="en-US" sz="1600" dirty="0" err="1"/>
              <a:t>fasiyal</a:t>
            </a:r>
            <a:r>
              <a:rPr lang="en-US" sz="1600" dirty="0"/>
              <a:t> </a:t>
            </a:r>
            <a:r>
              <a:rPr lang="en-US" sz="1600" dirty="0" err="1"/>
              <a:t>paralizi</a:t>
            </a:r>
            <a:r>
              <a:rPr lang="en-US" sz="1600" dirty="0"/>
              <a:t> </a:t>
            </a:r>
            <a:r>
              <a:rPr lang="en-US" sz="1600" dirty="0" err="1"/>
              <a:t>riski</a:t>
            </a:r>
            <a:r>
              <a:rPr lang="en-US" sz="1600" dirty="0"/>
              <a:t> </a:t>
            </a:r>
            <a:r>
              <a:rPr lang="en-US" sz="1600" dirty="0" err="1"/>
              <a:t>yoktur</a:t>
            </a:r>
            <a:endParaRPr lang="en-US" sz="1600" dirty="0"/>
          </a:p>
          <a:p>
            <a:r>
              <a:rPr lang="en-US" sz="1600" dirty="0" err="1"/>
              <a:t>Baş</a:t>
            </a:r>
            <a:r>
              <a:rPr lang="en-US" sz="1600" dirty="0"/>
              <a:t> </a:t>
            </a:r>
            <a:r>
              <a:rPr lang="en-US" sz="1600" dirty="0" err="1"/>
              <a:t>yukarı</a:t>
            </a:r>
            <a:r>
              <a:rPr lang="en-US" sz="1600" dirty="0"/>
              <a:t> </a:t>
            </a:r>
            <a:r>
              <a:rPr lang="en-US" sz="1600" dirty="0" err="1"/>
              <a:t>ve</a:t>
            </a:r>
            <a:r>
              <a:rPr lang="en-US" sz="1600" dirty="0"/>
              <a:t> </a:t>
            </a:r>
            <a:r>
              <a:rPr lang="en-US" sz="1600" dirty="0" err="1"/>
              <a:t>karşı</a:t>
            </a:r>
            <a:r>
              <a:rPr lang="en-US" sz="1600" dirty="0"/>
              <a:t> </a:t>
            </a:r>
            <a:r>
              <a:rPr lang="en-US" sz="1600" dirty="0" err="1"/>
              <a:t>tarafa</a:t>
            </a:r>
            <a:endParaRPr lang="en-US" sz="1600" dirty="0"/>
          </a:p>
          <a:p>
            <a:r>
              <a:rPr lang="en-US" sz="1600" dirty="0" err="1"/>
              <a:t>Baş</a:t>
            </a:r>
            <a:r>
              <a:rPr lang="en-US" sz="1600" dirty="0"/>
              <a:t> </a:t>
            </a:r>
            <a:r>
              <a:rPr lang="en-US" sz="1600" dirty="0" err="1"/>
              <a:t>parmak</a:t>
            </a:r>
            <a:r>
              <a:rPr lang="en-US" sz="1600" dirty="0"/>
              <a:t> </a:t>
            </a:r>
            <a:r>
              <a:rPr lang="en-US" sz="1600" dirty="0" err="1"/>
              <a:t>ve</a:t>
            </a:r>
            <a:r>
              <a:rPr lang="en-US" sz="1600" dirty="0"/>
              <a:t> </a:t>
            </a:r>
            <a:r>
              <a:rPr lang="en-US" sz="1600" dirty="0" err="1"/>
              <a:t>işaret</a:t>
            </a:r>
            <a:r>
              <a:rPr lang="en-US" sz="1600" dirty="0"/>
              <a:t> </a:t>
            </a:r>
            <a:r>
              <a:rPr lang="en-US" sz="1600" dirty="0" err="1"/>
              <a:t>parmağı</a:t>
            </a:r>
            <a:r>
              <a:rPr lang="en-US" sz="1600" dirty="0"/>
              <a:t> </a:t>
            </a:r>
            <a:r>
              <a:rPr lang="en-US" sz="1600" dirty="0" err="1"/>
              <a:t>ile</a:t>
            </a:r>
            <a:r>
              <a:rPr lang="en-US" sz="1600" dirty="0"/>
              <a:t> </a:t>
            </a:r>
            <a:r>
              <a:rPr lang="en-US" sz="1600" dirty="0" err="1"/>
              <a:t>bezi</a:t>
            </a:r>
            <a:r>
              <a:rPr lang="en-US" sz="1600" dirty="0"/>
              <a:t> </a:t>
            </a:r>
            <a:r>
              <a:rPr lang="en-US" sz="1600" dirty="0" err="1"/>
              <a:t>sıkıştır</a:t>
            </a:r>
            <a:endParaRPr lang="en-US" sz="1600" dirty="0"/>
          </a:p>
          <a:p>
            <a:r>
              <a:rPr lang="en-US" sz="1600" dirty="0"/>
              <a:t>%20-30 </a:t>
            </a:r>
            <a:r>
              <a:rPr lang="en-US" sz="1600" dirty="0" err="1"/>
              <a:t>küçülme</a:t>
            </a:r>
            <a:r>
              <a:rPr lang="en-US" sz="1600" dirty="0"/>
              <a:t> </a:t>
            </a:r>
            <a:r>
              <a:rPr lang="en-US" sz="1600" dirty="0" err="1"/>
              <a:t>sağlar</a:t>
            </a:r>
            <a:br>
              <a:rPr lang="en-US" sz="1600" dirty="0"/>
            </a:br>
            <a:endParaRPr lang="en-TR" sz="1600" dirty="0"/>
          </a:p>
        </p:txBody>
      </p:sp>
      <p:sp>
        <p:nvSpPr>
          <p:cNvPr id="4" name="TextBox 3">
            <a:extLst>
              <a:ext uri="{FF2B5EF4-FFF2-40B4-BE49-F238E27FC236}">
                <a16:creationId xmlns:a16="http://schemas.microsoft.com/office/drawing/2014/main" id="{E0518E0F-221F-9CE9-B225-8D0A2363C940}"/>
              </a:ext>
            </a:extLst>
          </p:cNvPr>
          <p:cNvSpPr txBox="1"/>
          <p:nvPr/>
        </p:nvSpPr>
        <p:spPr>
          <a:xfrm>
            <a:off x="7166917" y="5436972"/>
            <a:ext cx="3507883" cy="646331"/>
          </a:xfrm>
          <a:prstGeom prst="rect">
            <a:avLst/>
          </a:prstGeom>
          <a:noFill/>
        </p:spPr>
        <p:txBody>
          <a:bodyPr wrap="none" rtlCol="0">
            <a:spAutoFit/>
          </a:bodyPr>
          <a:lstStyle/>
          <a:p>
            <a:r>
              <a:rPr lang="en-US" dirty="0"/>
              <a:t>Her bez </a:t>
            </a:r>
            <a:r>
              <a:rPr lang="en-US" dirty="0" err="1"/>
              <a:t>için</a:t>
            </a:r>
            <a:r>
              <a:rPr lang="en-US" dirty="0"/>
              <a:t> 20-30BU </a:t>
            </a:r>
            <a:r>
              <a:rPr lang="en-US" dirty="0" err="1"/>
              <a:t>veya</a:t>
            </a:r>
            <a:r>
              <a:rPr lang="en-US" dirty="0"/>
              <a:t> 60-90DU</a:t>
            </a:r>
          </a:p>
          <a:p>
            <a:endParaRPr lang="en-TR" dirty="0"/>
          </a:p>
        </p:txBody>
      </p:sp>
    </p:spTree>
    <p:extLst>
      <p:ext uri="{BB962C8B-B14F-4D97-AF65-F5344CB8AC3E}">
        <p14:creationId xmlns:p14="http://schemas.microsoft.com/office/powerpoint/2010/main" val="349362123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F31E9-676C-2B26-C9AD-DF90151A0B8F}"/>
              </a:ext>
            </a:extLst>
          </p:cNvPr>
          <p:cNvSpPr>
            <a:spLocks noGrp="1"/>
          </p:cNvSpPr>
          <p:nvPr>
            <p:ph type="title"/>
          </p:nvPr>
        </p:nvSpPr>
        <p:spPr/>
        <p:txBody>
          <a:bodyPr>
            <a:normAutofit/>
          </a:bodyPr>
          <a:lstStyle/>
          <a:p>
            <a:r>
              <a:rPr lang="en-US" sz="2800" dirty="0"/>
              <a:t>SUBMANDİBULAR BEZ HİPERTROFİSİ</a:t>
            </a:r>
            <a:br>
              <a:rPr lang="en-US" sz="2800" dirty="0"/>
            </a:br>
            <a:endParaRPr lang="en-TR" sz="2800" dirty="0"/>
          </a:p>
        </p:txBody>
      </p:sp>
      <p:sp>
        <p:nvSpPr>
          <p:cNvPr id="3" name="Content Placeholder 2">
            <a:extLst>
              <a:ext uri="{FF2B5EF4-FFF2-40B4-BE49-F238E27FC236}">
                <a16:creationId xmlns:a16="http://schemas.microsoft.com/office/drawing/2014/main" id="{60FA8704-51FD-B607-4D33-2C09C25406A5}"/>
              </a:ext>
            </a:extLst>
          </p:cNvPr>
          <p:cNvSpPr>
            <a:spLocks noGrp="1"/>
          </p:cNvSpPr>
          <p:nvPr>
            <p:ph idx="1"/>
          </p:nvPr>
        </p:nvSpPr>
        <p:spPr>
          <a:xfrm>
            <a:off x="685801" y="1499516"/>
            <a:ext cx="10131425" cy="3649133"/>
          </a:xfrm>
        </p:spPr>
        <p:txBody>
          <a:bodyPr>
            <a:normAutofit fontScale="92500" lnSpcReduction="10000"/>
          </a:bodyPr>
          <a:lstStyle/>
          <a:p>
            <a:r>
              <a:rPr lang="en-US" dirty="0"/>
              <a:t>Submandibular </a:t>
            </a:r>
            <a:r>
              <a:rPr lang="en-US" dirty="0" err="1"/>
              <a:t>bezin</a:t>
            </a:r>
            <a:r>
              <a:rPr lang="en-US" dirty="0"/>
              <a:t> </a:t>
            </a:r>
            <a:r>
              <a:rPr lang="en-US" dirty="0" err="1"/>
              <a:t>ptozisi</a:t>
            </a:r>
            <a:r>
              <a:rPr lang="en-US" dirty="0"/>
              <a:t> </a:t>
            </a:r>
            <a:r>
              <a:rPr lang="en-US" dirty="0" err="1"/>
              <a:t>veya</a:t>
            </a:r>
            <a:r>
              <a:rPr lang="en-US" dirty="0"/>
              <a:t> </a:t>
            </a:r>
            <a:r>
              <a:rPr lang="en-US" dirty="0" err="1"/>
              <a:t>hipertrofisi</a:t>
            </a:r>
            <a:r>
              <a:rPr lang="en-US" dirty="0"/>
              <a:t> </a:t>
            </a:r>
            <a:r>
              <a:rPr lang="en-US" dirty="0" err="1"/>
              <a:t>yaşlanmayla</a:t>
            </a:r>
            <a:r>
              <a:rPr lang="en-US" dirty="0"/>
              <a:t> </a:t>
            </a:r>
            <a:r>
              <a:rPr lang="en-US" dirty="0" err="1"/>
              <a:t>görülebilir</a:t>
            </a:r>
            <a:endParaRPr lang="en-US" dirty="0"/>
          </a:p>
          <a:p>
            <a:r>
              <a:rPr lang="en-US" dirty="0" err="1"/>
              <a:t>Yüz</a:t>
            </a:r>
            <a:r>
              <a:rPr lang="en-US" dirty="0"/>
              <a:t> </a:t>
            </a:r>
            <a:r>
              <a:rPr lang="en-US" dirty="0" err="1"/>
              <a:t>germe</a:t>
            </a:r>
            <a:r>
              <a:rPr lang="en-US" dirty="0"/>
              <a:t> </a:t>
            </a:r>
            <a:r>
              <a:rPr lang="en-US" dirty="0" err="1"/>
              <a:t>ameliyatı</a:t>
            </a:r>
            <a:r>
              <a:rPr lang="en-US" dirty="0"/>
              <a:t> </a:t>
            </a:r>
            <a:r>
              <a:rPr lang="en-US" dirty="0" err="1"/>
              <a:t>sonrası</a:t>
            </a:r>
            <a:endParaRPr lang="en-US" dirty="0"/>
          </a:p>
          <a:p>
            <a:r>
              <a:rPr lang="en-US" dirty="0" err="1"/>
              <a:t>Boynun</a:t>
            </a:r>
            <a:r>
              <a:rPr lang="en-US" dirty="0"/>
              <a:t> her </a:t>
            </a:r>
            <a:r>
              <a:rPr lang="en-US" dirty="0" err="1"/>
              <a:t>iki</a:t>
            </a:r>
            <a:r>
              <a:rPr lang="en-US" dirty="0"/>
              <a:t> </a:t>
            </a:r>
            <a:r>
              <a:rPr lang="en-US" dirty="0" err="1"/>
              <a:t>tarafında</a:t>
            </a:r>
            <a:r>
              <a:rPr lang="en-US" dirty="0"/>
              <a:t> </a:t>
            </a:r>
            <a:r>
              <a:rPr lang="en-US" dirty="0" err="1"/>
              <a:t>platisma</a:t>
            </a:r>
            <a:r>
              <a:rPr lang="en-US" dirty="0"/>
              <a:t> </a:t>
            </a:r>
            <a:r>
              <a:rPr lang="en-US" dirty="0" err="1"/>
              <a:t>kasının</a:t>
            </a:r>
            <a:r>
              <a:rPr lang="en-US" dirty="0"/>
              <a:t> </a:t>
            </a:r>
            <a:r>
              <a:rPr lang="en-US" dirty="0" err="1"/>
              <a:t>altında</a:t>
            </a:r>
            <a:r>
              <a:rPr lang="en-US" dirty="0"/>
              <a:t> </a:t>
            </a:r>
            <a:r>
              <a:rPr lang="en-US" dirty="0" err="1"/>
              <a:t>mandibulanın</a:t>
            </a:r>
            <a:r>
              <a:rPr lang="en-US" dirty="0"/>
              <a:t> </a:t>
            </a:r>
            <a:r>
              <a:rPr lang="en-US" dirty="0" err="1"/>
              <a:t>inferiorunda</a:t>
            </a:r>
            <a:endParaRPr lang="en-US" dirty="0"/>
          </a:p>
          <a:p>
            <a:r>
              <a:rPr lang="en-US" dirty="0" err="1"/>
              <a:t>Orta</a:t>
            </a:r>
            <a:r>
              <a:rPr lang="en-US" dirty="0"/>
              <a:t> </a:t>
            </a:r>
            <a:r>
              <a:rPr lang="en-US" dirty="0" err="1"/>
              <a:t>hattan</a:t>
            </a:r>
            <a:r>
              <a:rPr lang="en-US" dirty="0"/>
              <a:t> 2-3cm </a:t>
            </a:r>
            <a:r>
              <a:rPr lang="en-US" dirty="0" err="1"/>
              <a:t>geride</a:t>
            </a:r>
            <a:endParaRPr lang="en-US" dirty="0"/>
          </a:p>
          <a:p>
            <a:r>
              <a:rPr lang="en-US" dirty="0" err="1"/>
              <a:t>Fasiyal</a:t>
            </a:r>
            <a:r>
              <a:rPr lang="en-US" dirty="0"/>
              <a:t> </a:t>
            </a:r>
            <a:r>
              <a:rPr lang="en-US" dirty="0" err="1"/>
              <a:t>arter</a:t>
            </a:r>
            <a:r>
              <a:rPr lang="en-US" dirty="0"/>
              <a:t> </a:t>
            </a:r>
            <a:r>
              <a:rPr lang="en-US" dirty="0" err="1"/>
              <a:t>bezin</a:t>
            </a:r>
            <a:r>
              <a:rPr lang="en-US" dirty="0"/>
              <a:t> </a:t>
            </a:r>
            <a:r>
              <a:rPr lang="en-US" dirty="0" err="1"/>
              <a:t>hemen</a:t>
            </a:r>
            <a:r>
              <a:rPr lang="en-US" dirty="0"/>
              <a:t> </a:t>
            </a:r>
            <a:r>
              <a:rPr lang="en-US" dirty="0" err="1"/>
              <a:t>arkasından</a:t>
            </a:r>
            <a:r>
              <a:rPr lang="en-US" dirty="0"/>
              <a:t> </a:t>
            </a:r>
            <a:r>
              <a:rPr lang="en-US" dirty="0" err="1"/>
              <a:t>geçer</a:t>
            </a:r>
            <a:endParaRPr lang="en-US" dirty="0"/>
          </a:p>
          <a:p>
            <a:r>
              <a:rPr lang="en-US" dirty="0" err="1"/>
              <a:t>Kanama</a:t>
            </a:r>
            <a:r>
              <a:rPr lang="en-US" dirty="0"/>
              <a:t> </a:t>
            </a:r>
            <a:r>
              <a:rPr lang="en-US" dirty="0" err="1"/>
              <a:t>hematom</a:t>
            </a:r>
            <a:endParaRPr lang="en-US" dirty="0"/>
          </a:p>
          <a:p>
            <a:r>
              <a:rPr lang="en-US" dirty="0" err="1"/>
              <a:t>Bezin</a:t>
            </a:r>
            <a:r>
              <a:rPr lang="en-US" dirty="0"/>
              <a:t> </a:t>
            </a:r>
            <a:r>
              <a:rPr lang="en-US" dirty="0" err="1"/>
              <a:t>küçülmesi</a:t>
            </a:r>
            <a:r>
              <a:rPr lang="en-US" dirty="0"/>
              <a:t> 1 </a:t>
            </a:r>
            <a:r>
              <a:rPr lang="en-US" dirty="0" err="1"/>
              <a:t>ayı</a:t>
            </a:r>
            <a:r>
              <a:rPr lang="en-US" dirty="0"/>
              <a:t> </a:t>
            </a:r>
            <a:r>
              <a:rPr lang="en-US" dirty="0" err="1"/>
              <a:t>bulabilir</a:t>
            </a:r>
            <a:endParaRPr lang="en-US" dirty="0"/>
          </a:p>
          <a:p>
            <a:r>
              <a:rPr lang="en-US" dirty="0"/>
              <a:t>%30-60 </a:t>
            </a:r>
            <a:r>
              <a:rPr lang="en-US" dirty="0" err="1"/>
              <a:t>küçülme</a:t>
            </a:r>
            <a:endParaRPr lang="en-US" dirty="0"/>
          </a:p>
          <a:p>
            <a:r>
              <a:rPr lang="en-US" dirty="0" err="1"/>
              <a:t>Yutma</a:t>
            </a:r>
            <a:r>
              <a:rPr lang="en-US" dirty="0"/>
              <a:t> </a:t>
            </a:r>
            <a:r>
              <a:rPr lang="en-US" dirty="0" err="1"/>
              <a:t>ve</a:t>
            </a:r>
            <a:r>
              <a:rPr lang="en-US" dirty="0"/>
              <a:t> </a:t>
            </a:r>
            <a:r>
              <a:rPr lang="en-US" dirty="0" err="1"/>
              <a:t>konuşma</a:t>
            </a:r>
            <a:r>
              <a:rPr lang="en-US" dirty="0"/>
              <a:t> </a:t>
            </a:r>
            <a:r>
              <a:rPr lang="en-US" dirty="0" err="1"/>
              <a:t>bozuklukları</a:t>
            </a:r>
            <a:br>
              <a:rPr lang="en-US" dirty="0"/>
            </a:br>
            <a:endParaRPr lang="en-TR" dirty="0"/>
          </a:p>
        </p:txBody>
      </p:sp>
      <p:sp>
        <p:nvSpPr>
          <p:cNvPr id="4" name="TextBox 3">
            <a:extLst>
              <a:ext uri="{FF2B5EF4-FFF2-40B4-BE49-F238E27FC236}">
                <a16:creationId xmlns:a16="http://schemas.microsoft.com/office/drawing/2014/main" id="{17A128B0-7E1B-3389-2B73-F35243B57BA9}"/>
              </a:ext>
            </a:extLst>
          </p:cNvPr>
          <p:cNvSpPr txBox="1"/>
          <p:nvPr/>
        </p:nvSpPr>
        <p:spPr>
          <a:xfrm>
            <a:off x="7253416" y="5279995"/>
            <a:ext cx="3900170" cy="1200329"/>
          </a:xfrm>
          <a:prstGeom prst="rect">
            <a:avLst/>
          </a:prstGeom>
          <a:noFill/>
        </p:spPr>
        <p:txBody>
          <a:bodyPr wrap="none" rtlCol="0">
            <a:spAutoFit/>
          </a:bodyPr>
          <a:lstStyle/>
          <a:p>
            <a:r>
              <a:rPr lang="en-US" dirty="0"/>
              <a:t>Her bez </a:t>
            </a:r>
            <a:r>
              <a:rPr lang="en-US" dirty="0" err="1"/>
              <a:t>için</a:t>
            </a:r>
            <a:r>
              <a:rPr lang="en-US" dirty="0"/>
              <a:t> 12-15BU </a:t>
            </a:r>
            <a:r>
              <a:rPr lang="en-US" dirty="0" err="1"/>
              <a:t>veya</a:t>
            </a:r>
            <a:r>
              <a:rPr lang="en-US" dirty="0"/>
              <a:t> 36-45DU</a:t>
            </a:r>
          </a:p>
          <a:p>
            <a:r>
              <a:rPr lang="en-US" dirty="0" err="1"/>
              <a:t>Glandın</a:t>
            </a:r>
            <a:r>
              <a:rPr lang="en-US" dirty="0"/>
              <a:t> </a:t>
            </a:r>
            <a:r>
              <a:rPr lang="en-US" dirty="0" err="1"/>
              <a:t>sert</a:t>
            </a:r>
            <a:r>
              <a:rPr lang="en-US" dirty="0"/>
              <a:t> </a:t>
            </a:r>
            <a:r>
              <a:rPr lang="en-US" dirty="0" err="1"/>
              <a:t>kapsülüne</a:t>
            </a:r>
            <a:r>
              <a:rPr lang="en-US" dirty="0"/>
              <a:t> </a:t>
            </a:r>
            <a:r>
              <a:rPr lang="en-US" dirty="0" err="1"/>
              <a:t>girdiği</a:t>
            </a:r>
            <a:r>
              <a:rPr lang="en-US" dirty="0"/>
              <a:t> </a:t>
            </a:r>
            <a:r>
              <a:rPr lang="en-US" dirty="0" err="1"/>
              <a:t>hissedilir</a:t>
            </a:r>
            <a:r>
              <a:rPr lang="en-US" dirty="0"/>
              <a:t> </a:t>
            </a:r>
          </a:p>
          <a:p>
            <a:r>
              <a:rPr lang="en-US" dirty="0"/>
              <a:t>2.5-3.8cm </a:t>
            </a:r>
            <a:r>
              <a:rPr lang="en-US" dirty="0" err="1"/>
              <a:t>derinlik</a:t>
            </a:r>
            <a:endParaRPr lang="en-US" dirty="0"/>
          </a:p>
          <a:p>
            <a:endParaRPr lang="en-TR" dirty="0"/>
          </a:p>
        </p:txBody>
      </p:sp>
    </p:spTree>
    <p:extLst>
      <p:ext uri="{BB962C8B-B14F-4D97-AF65-F5344CB8AC3E}">
        <p14:creationId xmlns:p14="http://schemas.microsoft.com/office/powerpoint/2010/main" val="283844123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FE85B-712E-CAC8-DC19-0D64DA67BC91}"/>
              </a:ext>
            </a:extLst>
          </p:cNvPr>
          <p:cNvSpPr>
            <a:spLocks noGrp="1"/>
          </p:cNvSpPr>
          <p:nvPr>
            <p:ph type="title"/>
          </p:nvPr>
        </p:nvSpPr>
        <p:spPr/>
        <p:txBody>
          <a:bodyPr/>
          <a:lstStyle/>
          <a:p>
            <a:r>
              <a:rPr lang="en-US" dirty="0"/>
              <a:t>GESTATUAR TERLEME (FREY SENDROMU)</a:t>
            </a:r>
            <a:endParaRPr lang="en-TR" dirty="0"/>
          </a:p>
        </p:txBody>
      </p:sp>
      <p:sp>
        <p:nvSpPr>
          <p:cNvPr id="3" name="Content Placeholder 2">
            <a:extLst>
              <a:ext uri="{FF2B5EF4-FFF2-40B4-BE49-F238E27FC236}">
                <a16:creationId xmlns:a16="http://schemas.microsoft.com/office/drawing/2014/main" id="{54DFAA0B-EC0C-7365-C9E2-11A7DF726698}"/>
              </a:ext>
            </a:extLst>
          </p:cNvPr>
          <p:cNvSpPr>
            <a:spLocks noGrp="1"/>
          </p:cNvSpPr>
          <p:nvPr>
            <p:ph idx="1"/>
          </p:nvPr>
        </p:nvSpPr>
        <p:spPr>
          <a:xfrm>
            <a:off x="685801" y="2142067"/>
            <a:ext cx="10131425" cy="2751209"/>
          </a:xfrm>
        </p:spPr>
        <p:txBody>
          <a:bodyPr>
            <a:normAutofit/>
          </a:bodyPr>
          <a:lstStyle/>
          <a:p>
            <a:r>
              <a:rPr lang="en-US" sz="2000" dirty="0" err="1"/>
              <a:t>Gestatuar</a:t>
            </a:r>
            <a:r>
              <a:rPr lang="en-US" sz="2000" dirty="0"/>
              <a:t> </a:t>
            </a:r>
            <a:r>
              <a:rPr lang="en-US" sz="2000" dirty="0" err="1"/>
              <a:t>terleme</a:t>
            </a:r>
            <a:r>
              <a:rPr lang="en-US" sz="2000" dirty="0"/>
              <a:t> superficial </a:t>
            </a:r>
            <a:r>
              <a:rPr lang="en-US" sz="2000" dirty="0" err="1"/>
              <a:t>parotidektomi</a:t>
            </a:r>
            <a:r>
              <a:rPr lang="en-US" sz="2000" dirty="0"/>
              <a:t> </a:t>
            </a:r>
            <a:r>
              <a:rPr lang="en-US" sz="2000" dirty="0" err="1"/>
              <a:t>sonrası</a:t>
            </a:r>
            <a:r>
              <a:rPr lang="en-US" sz="2000" dirty="0"/>
              <a:t> </a:t>
            </a:r>
            <a:r>
              <a:rPr lang="en-US" sz="2000" dirty="0" err="1"/>
              <a:t>görülebilir</a:t>
            </a:r>
            <a:endParaRPr lang="en-US" sz="2000" dirty="0"/>
          </a:p>
          <a:p>
            <a:r>
              <a:rPr lang="en-US" sz="2000" dirty="0" err="1"/>
              <a:t>Yanak</a:t>
            </a:r>
            <a:r>
              <a:rPr lang="en-US" sz="2000" dirty="0"/>
              <a:t> </a:t>
            </a:r>
            <a:r>
              <a:rPr lang="en-US" sz="2000" dirty="0" err="1"/>
              <a:t>bölgesinde</a:t>
            </a:r>
            <a:r>
              <a:rPr lang="en-US" sz="2000" dirty="0"/>
              <a:t> </a:t>
            </a:r>
            <a:r>
              <a:rPr lang="en-US" sz="2000" dirty="0" err="1"/>
              <a:t>terleme</a:t>
            </a:r>
            <a:endParaRPr lang="en-US" sz="2000" dirty="0"/>
          </a:p>
          <a:p>
            <a:r>
              <a:rPr lang="en-US" sz="2000" dirty="0" err="1"/>
              <a:t>Parotis</a:t>
            </a:r>
            <a:r>
              <a:rPr lang="en-US" sz="2000" dirty="0"/>
              <a:t> </a:t>
            </a:r>
            <a:r>
              <a:rPr lang="en-US" sz="2000" dirty="0" err="1"/>
              <a:t>bezinden</a:t>
            </a:r>
            <a:r>
              <a:rPr lang="en-US" sz="2000" dirty="0"/>
              <a:t> </a:t>
            </a:r>
            <a:r>
              <a:rPr lang="en-US" sz="2000" dirty="0" err="1"/>
              <a:t>salınan</a:t>
            </a:r>
            <a:r>
              <a:rPr lang="en-US" sz="2000" dirty="0"/>
              <a:t> </a:t>
            </a:r>
            <a:r>
              <a:rPr lang="en-US" sz="2000" dirty="0" err="1"/>
              <a:t>asetilkolin</a:t>
            </a:r>
            <a:r>
              <a:rPr lang="en-US" sz="2000" dirty="0"/>
              <a:t> </a:t>
            </a:r>
            <a:r>
              <a:rPr lang="en-US" sz="2000" dirty="0" err="1"/>
              <a:t>ter</a:t>
            </a:r>
            <a:r>
              <a:rPr lang="en-US" sz="2000" dirty="0"/>
              <a:t> </a:t>
            </a:r>
            <a:r>
              <a:rPr lang="en-US" sz="2000" dirty="0" err="1"/>
              <a:t>bezlerini</a:t>
            </a:r>
            <a:r>
              <a:rPr lang="en-US" sz="2000" dirty="0"/>
              <a:t> </a:t>
            </a:r>
            <a:r>
              <a:rPr lang="en-US" sz="2000" dirty="0" err="1"/>
              <a:t>uyarır</a:t>
            </a:r>
            <a:endParaRPr lang="en-US" sz="2000" dirty="0"/>
          </a:p>
          <a:p>
            <a:r>
              <a:rPr lang="en-US" sz="2000" dirty="0" err="1"/>
              <a:t>Nişasta-iyot</a:t>
            </a:r>
            <a:r>
              <a:rPr lang="en-US" sz="2000" dirty="0"/>
              <a:t> </a:t>
            </a:r>
            <a:r>
              <a:rPr lang="en-US" sz="2000" dirty="0" err="1"/>
              <a:t>testi</a:t>
            </a:r>
            <a:r>
              <a:rPr lang="en-US" sz="2000" dirty="0"/>
              <a:t>, ilk </a:t>
            </a:r>
            <a:r>
              <a:rPr lang="en-US" sz="2000" dirty="0" err="1"/>
              <a:t>tedavinin</a:t>
            </a:r>
            <a:r>
              <a:rPr lang="en-US" sz="2000" dirty="0"/>
              <a:t> </a:t>
            </a:r>
            <a:r>
              <a:rPr lang="en-US" sz="2000" dirty="0" err="1"/>
              <a:t>planlanmasında</a:t>
            </a:r>
            <a:r>
              <a:rPr lang="en-US" sz="2000" dirty="0"/>
              <a:t> </a:t>
            </a:r>
            <a:r>
              <a:rPr lang="en-US" sz="2000" dirty="0" err="1"/>
              <a:t>önemlidir</a:t>
            </a:r>
            <a:endParaRPr lang="en-US" sz="2000" dirty="0"/>
          </a:p>
          <a:p>
            <a:r>
              <a:rPr lang="en-US" sz="2000" dirty="0" err="1"/>
              <a:t>Masseterin</a:t>
            </a:r>
            <a:r>
              <a:rPr lang="en-US" sz="2000" dirty="0"/>
              <a:t> anterior </a:t>
            </a:r>
            <a:r>
              <a:rPr lang="en-US" sz="2000" dirty="0" err="1"/>
              <a:t>sınırının</a:t>
            </a:r>
            <a:r>
              <a:rPr lang="en-US" sz="2000" dirty="0"/>
              <a:t> </a:t>
            </a:r>
            <a:r>
              <a:rPr lang="en-US" sz="2000" dirty="0" err="1"/>
              <a:t>lateralinde</a:t>
            </a:r>
            <a:r>
              <a:rPr lang="en-US" sz="2000" dirty="0"/>
              <a:t> </a:t>
            </a:r>
            <a:r>
              <a:rPr lang="en-US" sz="2000" dirty="0" err="1"/>
              <a:t>kalınmalı</a:t>
            </a:r>
            <a:br>
              <a:rPr lang="en-US" sz="2000" dirty="0"/>
            </a:br>
            <a:endParaRPr lang="en-TR" sz="2000" dirty="0"/>
          </a:p>
        </p:txBody>
      </p:sp>
      <p:sp>
        <p:nvSpPr>
          <p:cNvPr id="4" name="TextBox 3">
            <a:extLst>
              <a:ext uri="{FF2B5EF4-FFF2-40B4-BE49-F238E27FC236}">
                <a16:creationId xmlns:a16="http://schemas.microsoft.com/office/drawing/2014/main" id="{1C9F96A2-19C6-2838-CF2B-DDD56EFB3AF0}"/>
              </a:ext>
            </a:extLst>
          </p:cNvPr>
          <p:cNvSpPr txBox="1"/>
          <p:nvPr/>
        </p:nvSpPr>
        <p:spPr>
          <a:xfrm>
            <a:off x="7117492" y="4893276"/>
            <a:ext cx="4003084" cy="1200329"/>
          </a:xfrm>
          <a:prstGeom prst="rect">
            <a:avLst/>
          </a:prstGeom>
          <a:noFill/>
        </p:spPr>
        <p:txBody>
          <a:bodyPr wrap="none" rtlCol="0">
            <a:spAutoFit/>
          </a:bodyPr>
          <a:lstStyle/>
          <a:p>
            <a:r>
              <a:rPr lang="en-US" dirty="0"/>
              <a:t>30-50 BU </a:t>
            </a:r>
            <a:r>
              <a:rPr lang="en-US" dirty="0" err="1"/>
              <a:t>veya</a:t>
            </a:r>
            <a:r>
              <a:rPr lang="en-US" dirty="0"/>
              <a:t> 100-150 DU</a:t>
            </a:r>
          </a:p>
          <a:p>
            <a:r>
              <a:rPr lang="en-US" dirty="0"/>
              <a:t>1-1.5cm </a:t>
            </a:r>
            <a:r>
              <a:rPr lang="en-US" dirty="0" err="1"/>
              <a:t>aralıklarla</a:t>
            </a:r>
            <a:r>
              <a:rPr lang="en-US" dirty="0"/>
              <a:t> </a:t>
            </a:r>
            <a:r>
              <a:rPr lang="en-US" dirty="0" err="1"/>
              <a:t>dermise</a:t>
            </a:r>
            <a:r>
              <a:rPr lang="en-US" dirty="0"/>
              <a:t>, her </a:t>
            </a:r>
            <a:r>
              <a:rPr lang="en-US" dirty="0" err="1"/>
              <a:t>enj</a:t>
            </a:r>
            <a:r>
              <a:rPr lang="en-US" dirty="0"/>
              <a:t> 1-2U</a:t>
            </a:r>
          </a:p>
          <a:p>
            <a:r>
              <a:rPr lang="en-US" dirty="0" err="1"/>
              <a:t>Enjeksiyon</a:t>
            </a:r>
            <a:r>
              <a:rPr lang="en-US" dirty="0"/>
              <a:t> </a:t>
            </a:r>
            <a:r>
              <a:rPr lang="en-US" dirty="0" err="1"/>
              <a:t>dermisde</a:t>
            </a:r>
            <a:r>
              <a:rPr lang="en-US" dirty="0"/>
              <a:t> </a:t>
            </a:r>
            <a:r>
              <a:rPr lang="en-US" dirty="0" err="1"/>
              <a:t>kalmalı</a:t>
            </a:r>
            <a:endParaRPr lang="en-US" dirty="0"/>
          </a:p>
          <a:p>
            <a:endParaRPr lang="en-TR" dirty="0"/>
          </a:p>
        </p:txBody>
      </p:sp>
    </p:spTree>
    <p:extLst>
      <p:ext uri="{BB962C8B-B14F-4D97-AF65-F5344CB8AC3E}">
        <p14:creationId xmlns:p14="http://schemas.microsoft.com/office/powerpoint/2010/main" val="18994373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50BE0-9B66-2B13-1DD1-90D7B1901A87}"/>
              </a:ext>
            </a:extLst>
          </p:cNvPr>
          <p:cNvSpPr>
            <a:spLocks noGrp="1"/>
          </p:cNvSpPr>
          <p:nvPr>
            <p:ph type="title"/>
          </p:nvPr>
        </p:nvSpPr>
        <p:spPr/>
        <p:txBody>
          <a:bodyPr>
            <a:normAutofit/>
          </a:bodyPr>
          <a:lstStyle/>
          <a:p>
            <a:r>
              <a:rPr lang="en-US" sz="3200" dirty="0" err="1"/>
              <a:t>Nİşasta-İyot</a:t>
            </a:r>
            <a:r>
              <a:rPr lang="en-US" sz="3200" dirty="0"/>
              <a:t> </a:t>
            </a:r>
            <a:r>
              <a:rPr lang="en-US" sz="3200" dirty="0" err="1"/>
              <a:t>testİ</a:t>
            </a:r>
            <a:br>
              <a:rPr lang="en-US" sz="3200" dirty="0"/>
            </a:br>
            <a:endParaRPr lang="en-TR" sz="3200" dirty="0"/>
          </a:p>
        </p:txBody>
      </p:sp>
      <p:sp>
        <p:nvSpPr>
          <p:cNvPr id="3" name="Content Placeholder 2">
            <a:extLst>
              <a:ext uri="{FF2B5EF4-FFF2-40B4-BE49-F238E27FC236}">
                <a16:creationId xmlns:a16="http://schemas.microsoft.com/office/drawing/2014/main" id="{C46F5CC2-1216-B844-3FF9-6BB4549690A4}"/>
              </a:ext>
            </a:extLst>
          </p:cNvPr>
          <p:cNvSpPr>
            <a:spLocks noGrp="1"/>
          </p:cNvSpPr>
          <p:nvPr>
            <p:ph idx="1"/>
          </p:nvPr>
        </p:nvSpPr>
        <p:spPr>
          <a:xfrm>
            <a:off x="685801" y="1604433"/>
            <a:ext cx="10131425" cy="3649133"/>
          </a:xfrm>
        </p:spPr>
        <p:txBody>
          <a:bodyPr>
            <a:normAutofit/>
          </a:bodyPr>
          <a:lstStyle/>
          <a:p>
            <a:r>
              <a:rPr lang="en-US" dirty="0" err="1"/>
              <a:t>Tedavinin</a:t>
            </a:r>
            <a:r>
              <a:rPr lang="en-US" dirty="0"/>
              <a:t> </a:t>
            </a:r>
            <a:r>
              <a:rPr lang="en-US" dirty="0" err="1"/>
              <a:t>planlanmasında</a:t>
            </a:r>
            <a:r>
              <a:rPr lang="en-US" dirty="0"/>
              <a:t> </a:t>
            </a:r>
            <a:r>
              <a:rPr lang="en-US" dirty="0" err="1"/>
              <a:t>önemli</a:t>
            </a:r>
            <a:endParaRPr lang="en-US" dirty="0"/>
          </a:p>
          <a:p>
            <a:r>
              <a:rPr lang="en-US" dirty="0" err="1"/>
              <a:t>Rötuş</a:t>
            </a:r>
            <a:r>
              <a:rPr lang="en-US" dirty="0"/>
              <a:t> </a:t>
            </a:r>
            <a:r>
              <a:rPr lang="en-US" dirty="0" err="1"/>
              <a:t>sırasında</a:t>
            </a:r>
            <a:r>
              <a:rPr lang="en-US" dirty="0"/>
              <a:t> </a:t>
            </a:r>
            <a:r>
              <a:rPr lang="en-US" dirty="0" err="1"/>
              <a:t>anlamlı</a:t>
            </a:r>
            <a:endParaRPr lang="en-US" dirty="0"/>
          </a:p>
          <a:p>
            <a:r>
              <a:rPr lang="en-US" dirty="0" err="1"/>
              <a:t>Etkilenen</a:t>
            </a:r>
            <a:r>
              <a:rPr lang="en-US" dirty="0"/>
              <a:t> </a:t>
            </a:r>
            <a:r>
              <a:rPr lang="en-US" dirty="0" err="1"/>
              <a:t>taraftaki</a:t>
            </a:r>
            <a:r>
              <a:rPr lang="en-US" dirty="0"/>
              <a:t> </a:t>
            </a:r>
            <a:r>
              <a:rPr lang="en-US" dirty="0" err="1"/>
              <a:t>cildi</a:t>
            </a:r>
            <a:r>
              <a:rPr lang="en-US" dirty="0"/>
              <a:t> </a:t>
            </a:r>
            <a:r>
              <a:rPr lang="en-US" dirty="0" err="1"/>
              <a:t>povidon</a:t>
            </a:r>
            <a:r>
              <a:rPr lang="en-US" dirty="0"/>
              <a:t> </a:t>
            </a:r>
            <a:r>
              <a:rPr lang="en-US" dirty="0" err="1"/>
              <a:t>iyot</a:t>
            </a:r>
            <a:r>
              <a:rPr lang="en-US" dirty="0"/>
              <a:t> (Batticon) </a:t>
            </a:r>
            <a:r>
              <a:rPr lang="en-US" dirty="0" err="1"/>
              <a:t>ile</a:t>
            </a:r>
            <a:r>
              <a:rPr lang="en-US" dirty="0"/>
              <a:t> </a:t>
            </a:r>
            <a:r>
              <a:rPr lang="en-US" dirty="0" err="1"/>
              <a:t>boyanır</a:t>
            </a:r>
            <a:endParaRPr lang="en-US" dirty="0"/>
          </a:p>
          <a:p>
            <a:r>
              <a:rPr lang="en-US" dirty="0" err="1"/>
              <a:t>Saç</a:t>
            </a:r>
            <a:r>
              <a:rPr lang="en-US" dirty="0"/>
              <a:t> </a:t>
            </a:r>
            <a:r>
              <a:rPr lang="en-US" dirty="0" err="1"/>
              <a:t>çizgisinden</a:t>
            </a:r>
            <a:r>
              <a:rPr lang="en-US" dirty="0"/>
              <a:t> </a:t>
            </a:r>
            <a:r>
              <a:rPr lang="en-US" dirty="0" err="1"/>
              <a:t>boyna</a:t>
            </a:r>
            <a:r>
              <a:rPr lang="en-US" dirty="0"/>
              <a:t> </a:t>
            </a:r>
            <a:r>
              <a:rPr lang="en-US" dirty="0" err="1"/>
              <a:t>kadar</a:t>
            </a:r>
            <a:r>
              <a:rPr lang="en-US" dirty="0"/>
              <a:t> </a:t>
            </a:r>
            <a:r>
              <a:rPr lang="en-US" dirty="0" err="1"/>
              <a:t>boyanır</a:t>
            </a:r>
            <a:endParaRPr lang="en-US" dirty="0"/>
          </a:p>
          <a:p>
            <a:r>
              <a:rPr lang="en-US" dirty="0" err="1"/>
              <a:t>Mısır</a:t>
            </a:r>
            <a:r>
              <a:rPr lang="en-US" dirty="0"/>
              <a:t> </a:t>
            </a:r>
            <a:r>
              <a:rPr lang="en-US" dirty="0" err="1"/>
              <a:t>nişastası</a:t>
            </a:r>
            <a:r>
              <a:rPr lang="en-US" dirty="0"/>
              <a:t> (</a:t>
            </a:r>
            <a:r>
              <a:rPr lang="en-US" dirty="0" err="1"/>
              <a:t>marketten</a:t>
            </a:r>
            <a:r>
              <a:rPr lang="en-US" dirty="0"/>
              <a:t> </a:t>
            </a:r>
            <a:r>
              <a:rPr lang="en-US" dirty="0" err="1"/>
              <a:t>temin</a:t>
            </a:r>
            <a:r>
              <a:rPr lang="en-US" dirty="0"/>
              <a:t> </a:t>
            </a:r>
            <a:r>
              <a:rPr lang="en-US" dirty="0" err="1"/>
              <a:t>edilebilir</a:t>
            </a:r>
            <a:r>
              <a:rPr lang="en-US" dirty="0"/>
              <a:t>) </a:t>
            </a:r>
            <a:r>
              <a:rPr lang="en-US" dirty="0" err="1"/>
              <a:t>bölgeye</a:t>
            </a:r>
            <a:r>
              <a:rPr lang="en-US" dirty="0"/>
              <a:t> </a:t>
            </a:r>
            <a:r>
              <a:rPr lang="en-US" dirty="0" err="1"/>
              <a:t>makyaj</a:t>
            </a:r>
            <a:r>
              <a:rPr lang="en-US" dirty="0"/>
              <a:t> </a:t>
            </a:r>
            <a:r>
              <a:rPr lang="en-US" dirty="0" err="1"/>
              <a:t>fırçası</a:t>
            </a:r>
            <a:r>
              <a:rPr lang="en-US" dirty="0"/>
              <a:t> </a:t>
            </a:r>
            <a:r>
              <a:rPr lang="en-US" dirty="0" err="1"/>
              <a:t>yardımıyla</a:t>
            </a:r>
            <a:r>
              <a:rPr lang="en-US" dirty="0"/>
              <a:t> </a:t>
            </a:r>
            <a:r>
              <a:rPr lang="en-US" dirty="0" err="1"/>
              <a:t>sürülür</a:t>
            </a:r>
            <a:endParaRPr lang="en-US" dirty="0"/>
          </a:p>
          <a:p>
            <a:r>
              <a:rPr lang="en-US" dirty="0" err="1"/>
              <a:t>Hastadan</a:t>
            </a:r>
            <a:r>
              <a:rPr lang="en-US" dirty="0"/>
              <a:t> </a:t>
            </a:r>
            <a:r>
              <a:rPr lang="en-US" dirty="0" err="1"/>
              <a:t>ekşi</a:t>
            </a:r>
            <a:r>
              <a:rPr lang="en-US" dirty="0"/>
              <a:t> </a:t>
            </a:r>
            <a:r>
              <a:rPr lang="en-US" dirty="0" err="1"/>
              <a:t>şeker</a:t>
            </a:r>
            <a:r>
              <a:rPr lang="en-US" dirty="0"/>
              <a:t> </a:t>
            </a:r>
            <a:r>
              <a:rPr lang="en-US" dirty="0" err="1"/>
              <a:t>emmesi</a:t>
            </a:r>
            <a:r>
              <a:rPr lang="en-US" dirty="0"/>
              <a:t> </a:t>
            </a:r>
            <a:r>
              <a:rPr lang="en-US" dirty="0" err="1"/>
              <a:t>istenir</a:t>
            </a:r>
            <a:r>
              <a:rPr lang="en-US" dirty="0"/>
              <a:t>, </a:t>
            </a:r>
            <a:r>
              <a:rPr lang="en-US" dirty="0" err="1"/>
              <a:t>tükürük</a:t>
            </a:r>
            <a:r>
              <a:rPr lang="en-US" dirty="0"/>
              <a:t> </a:t>
            </a:r>
            <a:r>
              <a:rPr lang="en-US" dirty="0" err="1"/>
              <a:t>salgısı</a:t>
            </a:r>
            <a:r>
              <a:rPr lang="en-US" dirty="0"/>
              <a:t> </a:t>
            </a:r>
            <a:r>
              <a:rPr lang="en-US" dirty="0" err="1"/>
              <a:t>uyarılır</a:t>
            </a:r>
            <a:endParaRPr lang="en-US" dirty="0"/>
          </a:p>
          <a:p>
            <a:r>
              <a:rPr lang="en-US" dirty="0" err="1"/>
              <a:t>Terleme</a:t>
            </a:r>
            <a:r>
              <a:rPr lang="en-US" dirty="0"/>
              <a:t> </a:t>
            </a:r>
            <a:r>
              <a:rPr lang="en-US" dirty="0" err="1"/>
              <a:t>bölgelerinde</a:t>
            </a:r>
            <a:r>
              <a:rPr lang="en-US" dirty="0"/>
              <a:t> </a:t>
            </a:r>
            <a:r>
              <a:rPr lang="en-US" dirty="0" err="1"/>
              <a:t>nişastanın</a:t>
            </a:r>
            <a:r>
              <a:rPr lang="en-US" dirty="0"/>
              <a:t> </a:t>
            </a:r>
            <a:r>
              <a:rPr lang="en-US" dirty="0" err="1"/>
              <a:t>iyotla</a:t>
            </a:r>
            <a:r>
              <a:rPr lang="en-US" dirty="0"/>
              <a:t> </a:t>
            </a:r>
            <a:r>
              <a:rPr lang="en-US" dirty="0" err="1"/>
              <a:t>etkileşimi</a:t>
            </a:r>
            <a:r>
              <a:rPr lang="en-US" dirty="0"/>
              <a:t> </a:t>
            </a:r>
            <a:r>
              <a:rPr lang="en-US" dirty="0" err="1"/>
              <a:t>sonucu</a:t>
            </a:r>
            <a:r>
              <a:rPr lang="en-US" dirty="0"/>
              <a:t> </a:t>
            </a:r>
            <a:r>
              <a:rPr lang="en-US" dirty="0" err="1"/>
              <a:t>siyah</a:t>
            </a:r>
            <a:r>
              <a:rPr lang="en-US" dirty="0"/>
              <a:t> </a:t>
            </a:r>
            <a:r>
              <a:rPr lang="en-US" dirty="0" err="1"/>
              <a:t>renk</a:t>
            </a:r>
            <a:endParaRPr lang="en-US" dirty="0"/>
          </a:p>
        </p:txBody>
      </p:sp>
    </p:spTree>
    <p:extLst>
      <p:ext uri="{BB962C8B-B14F-4D97-AF65-F5344CB8AC3E}">
        <p14:creationId xmlns:p14="http://schemas.microsoft.com/office/powerpoint/2010/main" val="248916577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526C6-B1BD-E6DE-7C31-C877FAD23C95}"/>
              </a:ext>
            </a:extLst>
          </p:cNvPr>
          <p:cNvSpPr>
            <a:spLocks noGrp="1"/>
          </p:cNvSpPr>
          <p:nvPr>
            <p:ph type="title"/>
          </p:nvPr>
        </p:nvSpPr>
        <p:spPr>
          <a:xfrm>
            <a:off x="685801" y="609601"/>
            <a:ext cx="10131425" cy="1083276"/>
          </a:xfrm>
        </p:spPr>
        <p:txBody>
          <a:bodyPr>
            <a:normAutofit fontScale="90000"/>
          </a:bodyPr>
          <a:lstStyle/>
          <a:p>
            <a:r>
              <a:rPr lang="en-US" dirty="0"/>
              <a:t>KOLTUKALTI TERLEMESİ</a:t>
            </a:r>
            <a:br>
              <a:rPr lang="en-US" dirty="0"/>
            </a:br>
            <a:endParaRPr lang="en-TR" dirty="0"/>
          </a:p>
        </p:txBody>
      </p:sp>
      <p:sp>
        <p:nvSpPr>
          <p:cNvPr id="3" name="Content Placeholder 2">
            <a:extLst>
              <a:ext uri="{FF2B5EF4-FFF2-40B4-BE49-F238E27FC236}">
                <a16:creationId xmlns:a16="http://schemas.microsoft.com/office/drawing/2014/main" id="{2DB79A3D-CDDB-550A-2BE1-4C20E889B857}"/>
              </a:ext>
            </a:extLst>
          </p:cNvPr>
          <p:cNvSpPr>
            <a:spLocks noGrp="1"/>
          </p:cNvSpPr>
          <p:nvPr>
            <p:ph idx="1"/>
          </p:nvPr>
        </p:nvSpPr>
        <p:spPr>
          <a:xfrm>
            <a:off x="685801" y="733397"/>
            <a:ext cx="10131425" cy="3649133"/>
          </a:xfrm>
        </p:spPr>
        <p:txBody>
          <a:bodyPr>
            <a:normAutofit/>
          </a:bodyPr>
          <a:lstStyle/>
          <a:p>
            <a:r>
              <a:rPr lang="en-US" sz="2400" dirty="0"/>
              <a:t>Ter </a:t>
            </a:r>
            <a:r>
              <a:rPr lang="en-US" sz="2400" dirty="0" err="1"/>
              <a:t>bezlerinde</a:t>
            </a:r>
            <a:r>
              <a:rPr lang="en-US" sz="2400" dirty="0"/>
              <a:t> de </a:t>
            </a:r>
            <a:r>
              <a:rPr lang="en-US" sz="2400" dirty="0" err="1"/>
              <a:t>asetilkolin</a:t>
            </a:r>
            <a:r>
              <a:rPr lang="en-US" sz="2400" dirty="0"/>
              <a:t> </a:t>
            </a:r>
            <a:r>
              <a:rPr lang="en-US" sz="2400" dirty="0" err="1"/>
              <a:t>etkisi</a:t>
            </a:r>
            <a:r>
              <a:rPr lang="en-US" sz="2400" dirty="0"/>
              <a:t> </a:t>
            </a:r>
            <a:r>
              <a:rPr lang="en-US" sz="2400" dirty="0" err="1"/>
              <a:t>vardır</a:t>
            </a:r>
            <a:endParaRPr lang="en-US" sz="2400" dirty="0"/>
          </a:p>
          <a:p>
            <a:r>
              <a:rPr lang="en-US" sz="2400" dirty="0" err="1"/>
              <a:t>Nişasta-iyot</a:t>
            </a:r>
            <a:r>
              <a:rPr lang="en-US" sz="2400" dirty="0"/>
              <a:t> </a:t>
            </a:r>
            <a:r>
              <a:rPr lang="en-US" sz="2400" dirty="0" err="1"/>
              <a:t>testi</a:t>
            </a:r>
            <a:r>
              <a:rPr lang="en-US" sz="2400" dirty="0"/>
              <a:t> </a:t>
            </a:r>
            <a:r>
              <a:rPr lang="en-US" sz="2400" dirty="0" err="1"/>
              <a:t>uygulanabilir</a:t>
            </a:r>
            <a:endParaRPr lang="en-US" sz="2400" dirty="0"/>
          </a:p>
          <a:p>
            <a:r>
              <a:rPr lang="en-US" sz="2400" dirty="0" err="1"/>
              <a:t>Anestezi</a:t>
            </a:r>
            <a:r>
              <a:rPr lang="en-US" sz="2400" dirty="0"/>
              <a:t> </a:t>
            </a:r>
            <a:r>
              <a:rPr lang="en-US" sz="2400" dirty="0" err="1"/>
              <a:t>genellikle</a:t>
            </a:r>
            <a:r>
              <a:rPr lang="en-US" sz="2400" dirty="0"/>
              <a:t> </a:t>
            </a:r>
            <a:r>
              <a:rPr lang="en-US" sz="2400" dirty="0" err="1"/>
              <a:t>gerekmez</a:t>
            </a:r>
            <a:endParaRPr lang="en-US" sz="2400" dirty="0"/>
          </a:p>
          <a:p>
            <a:r>
              <a:rPr lang="en-US" sz="2400" dirty="0" err="1"/>
              <a:t>En</a:t>
            </a:r>
            <a:r>
              <a:rPr lang="en-US" sz="2400" dirty="0"/>
              <a:t> </a:t>
            </a:r>
            <a:r>
              <a:rPr lang="en-US" sz="2400" dirty="0" err="1"/>
              <a:t>az</a:t>
            </a:r>
            <a:r>
              <a:rPr lang="en-US" sz="2400" dirty="0"/>
              <a:t> 2 </a:t>
            </a:r>
            <a:r>
              <a:rPr lang="en-US" sz="2400" dirty="0" err="1"/>
              <a:t>hafta</a:t>
            </a:r>
            <a:r>
              <a:rPr lang="en-US" sz="2400" dirty="0"/>
              <a:t> </a:t>
            </a:r>
            <a:r>
              <a:rPr lang="en-US" sz="2400" dirty="0" err="1"/>
              <a:t>beklenir</a:t>
            </a:r>
            <a:endParaRPr lang="en-US" sz="2400" dirty="0"/>
          </a:p>
        </p:txBody>
      </p:sp>
      <p:sp>
        <p:nvSpPr>
          <p:cNvPr id="4" name="TextBox 3">
            <a:extLst>
              <a:ext uri="{FF2B5EF4-FFF2-40B4-BE49-F238E27FC236}">
                <a16:creationId xmlns:a16="http://schemas.microsoft.com/office/drawing/2014/main" id="{AD6A5437-4327-74EA-E43E-DC9CA8BE39E8}"/>
              </a:ext>
            </a:extLst>
          </p:cNvPr>
          <p:cNvSpPr txBox="1"/>
          <p:nvPr/>
        </p:nvSpPr>
        <p:spPr>
          <a:xfrm>
            <a:off x="7093899" y="4806778"/>
            <a:ext cx="3723327" cy="1477328"/>
          </a:xfrm>
          <a:prstGeom prst="rect">
            <a:avLst/>
          </a:prstGeom>
          <a:noFill/>
        </p:spPr>
        <p:txBody>
          <a:bodyPr wrap="none" rtlCol="0">
            <a:spAutoFit/>
          </a:bodyPr>
          <a:lstStyle/>
          <a:p>
            <a:r>
              <a:rPr lang="en-US" dirty="0"/>
              <a:t>100 BU </a:t>
            </a:r>
            <a:r>
              <a:rPr lang="en-US" dirty="0" err="1"/>
              <a:t>veya</a:t>
            </a:r>
            <a:r>
              <a:rPr lang="en-US" dirty="0"/>
              <a:t> 300 DU </a:t>
            </a:r>
            <a:r>
              <a:rPr lang="en-US" dirty="0" err="1"/>
              <a:t>ikiye</a:t>
            </a:r>
            <a:r>
              <a:rPr lang="en-US" dirty="0"/>
              <a:t> </a:t>
            </a:r>
            <a:r>
              <a:rPr lang="en-US" dirty="0" err="1"/>
              <a:t>bölünür</a:t>
            </a:r>
            <a:endParaRPr lang="en-US" dirty="0"/>
          </a:p>
          <a:p>
            <a:r>
              <a:rPr lang="en-US" dirty="0"/>
              <a:t>1-1.5cm </a:t>
            </a:r>
            <a:r>
              <a:rPr lang="en-US" dirty="0" err="1"/>
              <a:t>aralıklarla</a:t>
            </a:r>
            <a:r>
              <a:rPr lang="en-US" dirty="0"/>
              <a:t> </a:t>
            </a:r>
            <a:r>
              <a:rPr lang="en-US" dirty="0" err="1"/>
              <a:t>dermise</a:t>
            </a:r>
            <a:r>
              <a:rPr lang="en-US" dirty="0"/>
              <a:t> </a:t>
            </a:r>
          </a:p>
          <a:p>
            <a:r>
              <a:rPr lang="en-US" dirty="0" err="1"/>
              <a:t>Ortalama</a:t>
            </a:r>
            <a:r>
              <a:rPr lang="en-US" dirty="0"/>
              <a:t> 20 </a:t>
            </a:r>
            <a:r>
              <a:rPr lang="en-US" dirty="0" err="1"/>
              <a:t>enj</a:t>
            </a:r>
            <a:endParaRPr lang="en-US" dirty="0"/>
          </a:p>
          <a:p>
            <a:r>
              <a:rPr lang="en-US" dirty="0"/>
              <a:t>0.05-0.1ml her </a:t>
            </a:r>
            <a:r>
              <a:rPr lang="en-US" dirty="0" err="1"/>
              <a:t>enj</a:t>
            </a:r>
            <a:r>
              <a:rPr lang="en-US" dirty="0"/>
              <a:t>, 1-2BU </a:t>
            </a:r>
            <a:r>
              <a:rPr lang="en-US" dirty="0" err="1"/>
              <a:t>veya</a:t>
            </a:r>
            <a:r>
              <a:rPr lang="en-US" dirty="0"/>
              <a:t> 3-6DU</a:t>
            </a:r>
          </a:p>
          <a:p>
            <a:endParaRPr lang="en-TR" dirty="0"/>
          </a:p>
        </p:txBody>
      </p:sp>
    </p:spTree>
    <p:extLst>
      <p:ext uri="{BB962C8B-B14F-4D97-AF65-F5344CB8AC3E}">
        <p14:creationId xmlns:p14="http://schemas.microsoft.com/office/powerpoint/2010/main" val="213656545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56552-C6EB-6811-D3DD-B9B6FEBC9615}"/>
              </a:ext>
            </a:extLst>
          </p:cNvPr>
          <p:cNvSpPr>
            <a:spLocks noGrp="1"/>
          </p:cNvSpPr>
          <p:nvPr>
            <p:ph type="title"/>
          </p:nvPr>
        </p:nvSpPr>
        <p:spPr/>
        <p:txBody>
          <a:bodyPr/>
          <a:lstStyle/>
          <a:p>
            <a:endParaRPr lang="en-TR"/>
          </a:p>
        </p:txBody>
      </p:sp>
      <p:pic>
        <p:nvPicPr>
          <p:cNvPr id="5" name="Content Placeholder 4">
            <a:extLst>
              <a:ext uri="{FF2B5EF4-FFF2-40B4-BE49-F238E27FC236}">
                <a16:creationId xmlns:a16="http://schemas.microsoft.com/office/drawing/2014/main" id="{57B62367-CA83-CCDB-74E6-6D6D92D809C4}"/>
              </a:ext>
            </a:extLst>
          </p:cNvPr>
          <p:cNvPicPr>
            <a:picLocks noGrp="1" noChangeAspect="1"/>
          </p:cNvPicPr>
          <p:nvPr>
            <p:ph idx="1"/>
          </p:nvPr>
        </p:nvPicPr>
        <p:blipFill>
          <a:blip r:embed="rId2"/>
          <a:stretch>
            <a:fillRect/>
          </a:stretch>
        </p:blipFill>
        <p:spPr>
          <a:xfrm>
            <a:off x="0" y="106847"/>
            <a:ext cx="3359479" cy="6644305"/>
          </a:xfrm>
        </p:spPr>
      </p:pic>
      <p:pic>
        <p:nvPicPr>
          <p:cNvPr id="7" name="Picture 6">
            <a:extLst>
              <a:ext uri="{FF2B5EF4-FFF2-40B4-BE49-F238E27FC236}">
                <a16:creationId xmlns:a16="http://schemas.microsoft.com/office/drawing/2014/main" id="{92FC1A11-092C-3109-5591-E92978263CB4}"/>
              </a:ext>
            </a:extLst>
          </p:cNvPr>
          <p:cNvPicPr>
            <a:picLocks noChangeAspect="1"/>
          </p:cNvPicPr>
          <p:nvPr/>
        </p:nvPicPr>
        <p:blipFill>
          <a:blip r:embed="rId3"/>
          <a:stretch>
            <a:fillRect/>
          </a:stretch>
        </p:blipFill>
        <p:spPr>
          <a:xfrm>
            <a:off x="3574720" y="106847"/>
            <a:ext cx="3359479" cy="6680564"/>
          </a:xfrm>
          <a:prstGeom prst="rect">
            <a:avLst/>
          </a:prstGeom>
        </p:spPr>
      </p:pic>
      <p:pic>
        <p:nvPicPr>
          <p:cNvPr id="3" name="Content Placeholder 4">
            <a:extLst>
              <a:ext uri="{FF2B5EF4-FFF2-40B4-BE49-F238E27FC236}">
                <a16:creationId xmlns:a16="http://schemas.microsoft.com/office/drawing/2014/main" id="{E2AC1132-13C1-8BA3-E384-2073A8A4083B}"/>
              </a:ext>
            </a:extLst>
          </p:cNvPr>
          <p:cNvPicPr>
            <a:picLocks noChangeAspect="1"/>
          </p:cNvPicPr>
          <p:nvPr/>
        </p:nvPicPr>
        <p:blipFill>
          <a:blip r:embed="rId4"/>
          <a:stretch>
            <a:fillRect/>
          </a:stretch>
        </p:blipFill>
        <p:spPr>
          <a:xfrm>
            <a:off x="6934199" y="811030"/>
            <a:ext cx="5257801" cy="5235940"/>
          </a:xfrm>
          <a:prstGeom prst="rect">
            <a:avLst/>
          </a:prstGeom>
        </p:spPr>
      </p:pic>
    </p:spTree>
    <p:extLst>
      <p:ext uri="{BB962C8B-B14F-4D97-AF65-F5344CB8AC3E}">
        <p14:creationId xmlns:p14="http://schemas.microsoft.com/office/powerpoint/2010/main" val="359303362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53847-FF9E-28F6-9E31-33741479C4E9}"/>
              </a:ext>
            </a:extLst>
          </p:cNvPr>
          <p:cNvSpPr>
            <a:spLocks noGrp="1"/>
          </p:cNvSpPr>
          <p:nvPr>
            <p:ph type="title"/>
          </p:nvPr>
        </p:nvSpPr>
        <p:spPr>
          <a:xfrm>
            <a:off x="685801" y="609600"/>
            <a:ext cx="10131425" cy="972065"/>
          </a:xfrm>
        </p:spPr>
        <p:txBody>
          <a:bodyPr>
            <a:normAutofit fontScale="90000"/>
          </a:bodyPr>
          <a:lstStyle/>
          <a:p>
            <a:r>
              <a:rPr lang="en-US" dirty="0"/>
              <a:t>ALIN VE KAFA TERLEMESİ</a:t>
            </a:r>
            <a:br>
              <a:rPr lang="en-US" dirty="0"/>
            </a:br>
            <a:endParaRPr lang="en-TR" dirty="0"/>
          </a:p>
        </p:txBody>
      </p:sp>
      <p:sp>
        <p:nvSpPr>
          <p:cNvPr id="3" name="Content Placeholder 2">
            <a:extLst>
              <a:ext uri="{FF2B5EF4-FFF2-40B4-BE49-F238E27FC236}">
                <a16:creationId xmlns:a16="http://schemas.microsoft.com/office/drawing/2014/main" id="{E17A71F0-9657-8714-6F9B-4D5A7D7BAD5E}"/>
              </a:ext>
            </a:extLst>
          </p:cNvPr>
          <p:cNvSpPr>
            <a:spLocks noGrp="1"/>
          </p:cNvSpPr>
          <p:nvPr>
            <p:ph idx="1"/>
          </p:nvPr>
        </p:nvSpPr>
        <p:spPr>
          <a:xfrm>
            <a:off x="685801" y="609600"/>
            <a:ext cx="10131425" cy="3649133"/>
          </a:xfrm>
        </p:spPr>
        <p:txBody>
          <a:bodyPr>
            <a:normAutofit/>
          </a:bodyPr>
          <a:lstStyle/>
          <a:p>
            <a:r>
              <a:rPr lang="en-US" sz="2400" dirty="0" err="1"/>
              <a:t>Aşırı</a:t>
            </a:r>
            <a:r>
              <a:rPr lang="en-US" sz="2400" dirty="0"/>
              <a:t> </a:t>
            </a:r>
            <a:r>
              <a:rPr lang="en-US" sz="2400" dirty="0" err="1"/>
              <a:t>terleme</a:t>
            </a:r>
            <a:r>
              <a:rPr lang="en-US" sz="2400" dirty="0"/>
              <a:t> </a:t>
            </a:r>
            <a:r>
              <a:rPr lang="en-US" sz="2400" dirty="0" err="1"/>
              <a:t>özellikle</a:t>
            </a:r>
            <a:r>
              <a:rPr lang="en-US" sz="2400" dirty="0"/>
              <a:t> </a:t>
            </a:r>
            <a:r>
              <a:rPr lang="en-US" sz="2400" dirty="0" err="1"/>
              <a:t>postmenapozal</a:t>
            </a:r>
            <a:r>
              <a:rPr lang="en-US" sz="2400" dirty="0"/>
              <a:t> </a:t>
            </a:r>
            <a:r>
              <a:rPr lang="en-US" sz="2400" dirty="0" err="1"/>
              <a:t>kadınlarda</a:t>
            </a:r>
            <a:endParaRPr lang="en-US" sz="2400" dirty="0"/>
          </a:p>
          <a:p>
            <a:r>
              <a:rPr lang="en-US" sz="2400" dirty="0" err="1"/>
              <a:t>Enjeksiyon</a:t>
            </a:r>
            <a:r>
              <a:rPr lang="en-US" sz="2400" dirty="0"/>
              <a:t> intradermal </a:t>
            </a:r>
            <a:r>
              <a:rPr lang="en-US" sz="2400" dirty="0" err="1"/>
              <a:t>yapılmalı</a:t>
            </a:r>
            <a:endParaRPr lang="en-US" sz="2400" dirty="0"/>
          </a:p>
          <a:p>
            <a:r>
              <a:rPr lang="en-US" sz="2400" dirty="0"/>
              <a:t>Frontal </a:t>
            </a:r>
            <a:r>
              <a:rPr lang="en-US" sz="2400" dirty="0" err="1"/>
              <a:t>kasa</a:t>
            </a:r>
            <a:r>
              <a:rPr lang="en-US" sz="2400" dirty="0"/>
              <a:t> </a:t>
            </a:r>
            <a:r>
              <a:rPr lang="en-US" sz="2400" dirty="0" err="1"/>
              <a:t>yayılır</a:t>
            </a:r>
            <a:r>
              <a:rPr lang="en-US" sz="2400" dirty="0"/>
              <a:t>, </a:t>
            </a:r>
            <a:r>
              <a:rPr lang="en-US" sz="2400" dirty="0" err="1"/>
              <a:t>kaş</a:t>
            </a:r>
            <a:r>
              <a:rPr lang="en-US" sz="2400" dirty="0"/>
              <a:t> </a:t>
            </a:r>
            <a:r>
              <a:rPr lang="en-US" sz="2400" dirty="0" err="1"/>
              <a:t>ptozis</a:t>
            </a:r>
            <a:r>
              <a:rPr lang="en-US" sz="2400" dirty="0"/>
              <a:t> </a:t>
            </a:r>
            <a:r>
              <a:rPr lang="en-US" sz="2400" dirty="0" err="1"/>
              <a:t>dikkat</a:t>
            </a:r>
            <a:endParaRPr lang="en-US" sz="2400" dirty="0"/>
          </a:p>
          <a:p>
            <a:r>
              <a:rPr lang="en-US" sz="2400" dirty="0" err="1"/>
              <a:t>Saç</a:t>
            </a:r>
            <a:r>
              <a:rPr lang="en-US" sz="2400" dirty="0"/>
              <a:t> </a:t>
            </a:r>
            <a:r>
              <a:rPr lang="en-US" sz="2400" dirty="0" err="1"/>
              <a:t>çizgisine</a:t>
            </a:r>
            <a:r>
              <a:rPr lang="en-US" sz="2400" dirty="0"/>
              <a:t> </a:t>
            </a:r>
            <a:r>
              <a:rPr lang="en-US" sz="2400" dirty="0" err="1"/>
              <a:t>yapılır</a:t>
            </a:r>
            <a:endParaRPr lang="en-US" sz="2400" dirty="0"/>
          </a:p>
        </p:txBody>
      </p:sp>
      <p:sp>
        <p:nvSpPr>
          <p:cNvPr id="4" name="TextBox 3">
            <a:extLst>
              <a:ext uri="{FF2B5EF4-FFF2-40B4-BE49-F238E27FC236}">
                <a16:creationId xmlns:a16="http://schemas.microsoft.com/office/drawing/2014/main" id="{B3EC26F8-AEA5-2E60-66E9-DB6C89DEAAD8}"/>
              </a:ext>
            </a:extLst>
          </p:cNvPr>
          <p:cNvSpPr txBox="1"/>
          <p:nvPr/>
        </p:nvSpPr>
        <p:spPr>
          <a:xfrm>
            <a:off x="6969211" y="4771072"/>
            <a:ext cx="3480633" cy="1477328"/>
          </a:xfrm>
          <a:prstGeom prst="rect">
            <a:avLst/>
          </a:prstGeom>
          <a:noFill/>
        </p:spPr>
        <p:txBody>
          <a:bodyPr wrap="none" rtlCol="0">
            <a:spAutoFit/>
          </a:bodyPr>
          <a:lstStyle/>
          <a:p>
            <a:r>
              <a:rPr lang="en-US" dirty="0"/>
              <a:t>Her </a:t>
            </a:r>
            <a:r>
              <a:rPr lang="en-US" dirty="0" err="1"/>
              <a:t>enj</a:t>
            </a:r>
            <a:r>
              <a:rPr lang="en-US" dirty="0"/>
              <a:t> 10-20BU </a:t>
            </a:r>
            <a:r>
              <a:rPr lang="en-US" dirty="0" err="1"/>
              <a:t>veya</a:t>
            </a:r>
            <a:r>
              <a:rPr lang="en-US" dirty="0"/>
              <a:t> 3-6DU, </a:t>
            </a:r>
          </a:p>
          <a:p>
            <a:r>
              <a:rPr lang="en-US" dirty="0" err="1"/>
              <a:t>Toplam</a:t>
            </a:r>
            <a:r>
              <a:rPr lang="en-US" dirty="0"/>
              <a:t> 50-100BU </a:t>
            </a:r>
            <a:r>
              <a:rPr lang="en-US" dirty="0" err="1"/>
              <a:t>veya</a:t>
            </a:r>
            <a:r>
              <a:rPr lang="en-US" dirty="0"/>
              <a:t> 150-300 DU</a:t>
            </a:r>
          </a:p>
          <a:p>
            <a:r>
              <a:rPr lang="en-US" dirty="0"/>
              <a:t>1-1.5cm </a:t>
            </a:r>
            <a:r>
              <a:rPr lang="en-US" dirty="0" err="1"/>
              <a:t>aralıklarla</a:t>
            </a:r>
            <a:r>
              <a:rPr lang="en-US" dirty="0"/>
              <a:t> intradermal</a:t>
            </a:r>
            <a:br>
              <a:rPr lang="en-US" dirty="0"/>
            </a:br>
            <a:endParaRPr lang="en-TR" dirty="0"/>
          </a:p>
          <a:p>
            <a:endParaRPr lang="en-TR" dirty="0"/>
          </a:p>
        </p:txBody>
      </p:sp>
    </p:spTree>
    <p:extLst>
      <p:ext uri="{BB962C8B-B14F-4D97-AF65-F5344CB8AC3E}">
        <p14:creationId xmlns:p14="http://schemas.microsoft.com/office/powerpoint/2010/main" val="297848000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90D82-2816-0E6A-2FC2-682ADB95D191}"/>
              </a:ext>
            </a:extLst>
          </p:cNvPr>
          <p:cNvSpPr>
            <a:spLocks noGrp="1"/>
          </p:cNvSpPr>
          <p:nvPr>
            <p:ph type="title"/>
          </p:nvPr>
        </p:nvSpPr>
        <p:spPr/>
        <p:txBody>
          <a:bodyPr>
            <a:normAutofit/>
          </a:bodyPr>
          <a:lstStyle/>
          <a:p>
            <a:r>
              <a:rPr lang="en-US" sz="2800" dirty="0"/>
              <a:t>EL TERLEMESİ</a:t>
            </a:r>
            <a:br>
              <a:rPr lang="en-US" sz="2800" dirty="0"/>
            </a:br>
            <a:endParaRPr lang="en-TR" sz="2800" dirty="0"/>
          </a:p>
        </p:txBody>
      </p:sp>
      <p:sp>
        <p:nvSpPr>
          <p:cNvPr id="3" name="Content Placeholder 2">
            <a:extLst>
              <a:ext uri="{FF2B5EF4-FFF2-40B4-BE49-F238E27FC236}">
                <a16:creationId xmlns:a16="http://schemas.microsoft.com/office/drawing/2014/main" id="{B7D2F848-2D96-2F47-845A-1ABE47F75BFD}"/>
              </a:ext>
            </a:extLst>
          </p:cNvPr>
          <p:cNvSpPr>
            <a:spLocks noGrp="1"/>
          </p:cNvSpPr>
          <p:nvPr>
            <p:ph idx="1"/>
          </p:nvPr>
        </p:nvSpPr>
        <p:spPr>
          <a:xfrm>
            <a:off x="685800" y="1302951"/>
            <a:ext cx="10131425" cy="3649133"/>
          </a:xfrm>
        </p:spPr>
        <p:txBody>
          <a:bodyPr>
            <a:normAutofit/>
          </a:bodyPr>
          <a:lstStyle/>
          <a:p>
            <a:r>
              <a:rPr lang="en-US" dirty="0"/>
              <a:t>El </a:t>
            </a:r>
            <a:r>
              <a:rPr lang="en-US" dirty="0" err="1"/>
              <a:t>terlemesinde</a:t>
            </a:r>
            <a:r>
              <a:rPr lang="en-US" dirty="0"/>
              <a:t> </a:t>
            </a:r>
            <a:r>
              <a:rPr lang="en-US" dirty="0" err="1"/>
              <a:t>yüz</a:t>
            </a:r>
            <a:r>
              <a:rPr lang="en-US" dirty="0"/>
              <a:t> </a:t>
            </a:r>
            <a:r>
              <a:rPr lang="en-US" dirty="0" err="1"/>
              <a:t>güldürücü</a:t>
            </a:r>
            <a:r>
              <a:rPr lang="en-US" dirty="0"/>
              <a:t> </a:t>
            </a:r>
            <a:r>
              <a:rPr lang="en-US" dirty="0" err="1"/>
              <a:t>ancak</a:t>
            </a:r>
            <a:r>
              <a:rPr lang="en-US" dirty="0"/>
              <a:t> </a:t>
            </a:r>
            <a:r>
              <a:rPr lang="en-US" dirty="0" err="1"/>
              <a:t>ağrılı</a:t>
            </a:r>
            <a:endParaRPr lang="en-US" dirty="0"/>
          </a:p>
          <a:p>
            <a:r>
              <a:rPr lang="en-US" dirty="0" err="1"/>
              <a:t>Topikal</a:t>
            </a:r>
            <a:r>
              <a:rPr lang="en-US" dirty="0"/>
              <a:t> </a:t>
            </a:r>
            <a:r>
              <a:rPr lang="en-US" dirty="0" err="1"/>
              <a:t>anestezi</a:t>
            </a:r>
            <a:r>
              <a:rPr lang="en-US" dirty="0"/>
              <a:t> </a:t>
            </a:r>
            <a:r>
              <a:rPr lang="en-US" dirty="0" err="1"/>
              <a:t>etkisi</a:t>
            </a:r>
            <a:r>
              <a:rPr lang="en-US" dirty="0"/>
              <a:t> </a:t>
            </a:r>
            <a:r>
              <a:rPr lang="en-US" dirty="0" err="1"/>
              <a:t>az</a:t>
            </a:r>
            <a:endParaRPr lang="en-US" dirty="0"/>
          </a:p>
          <a:p>
            <a:r>
              <a:rPr lang="en-US" dirty="0" err="1"/>
              <a:t>Rejyonel</a:t>
            </a:r>
            <a:r>
              <a:rPr lang="en-US" dirty="0"/>
              <a:t> </a:t>
            </a:r>
            <a:r>
              <a:rPr lang="en-US" dirty="0" err="1"/>
              <a:t>el</a:t>
            </a:r>
            <a:r>
              <a:rPr lang="en-US" dirty="0"/>
              <a:t> </a:t>
            </a:r>
            <a:r>
              <a:rPr lang="en-US" dirty="0" err="1"/>
              <a:t>bloğu</a:t>
            </a:r>
            <a:endParaRPr lang="en-US" dirty="0"/>
          </a:p>
          <a:p>
            <a:r>
              <a:rPr lang="en-US" dirty="0" err="1"/>
              <a:t>Cilt</a:t>
            </a:r>
            <a:r>
              <a:rPr lang="en-US" dirty="0"/>
              <a:t> </a:t>
            </a:r>
            <a:r>
              <a:rPr lang="en-US" dirty="0" err="1"/>
              <a:t>kalın</a:t>
            </a:r>
            <a:r>
              <a:rPr lang="en-US" dirty="0"/>
              <a:t> </a:t>
            </a:r>
            <a:r>
              <a:rPr lang="en-US" dirty="0" err="1"/>
              <a:t>olduğu</a:t>
            </a:r>
            <a:r>
              <a:rPr lang="en-US" dirty="0"/>
              <a:t> </a:t>
            </a:r>
            <a:r>
              <a:rPr lang="en-US" dirty="0" err="1"/>
              <a:t>için</a:t>
            </a:r>
            <a:r>
              <a:rPr lang="en-US" dirty="0"/>
              <a:t> 26-30G</a:t>
            </a:r>
          </a:p>
          <a:p>
            <a:r>
              <a:rPr lang="en-US" dirty="0" err="1"/>
              <a:t>Dermise</a:t>
            </a:r>
            <a:r>
              <a:rPr lang="en-US" dirty="0"/>
              <a:t> </a:t>
            </a:r>
            <a:r>
              <a:rPr lang="en-US" dirty="0" err="1"/>
              <a:t>enjeksiyon</a:t>
            </a:r>
            <a:r>
              <a:rPr lang="en-US" dirty="0"/>
              <a:t>, </a:t>
            </a:r>
            <a:r>
              <a:rPr lang="en-US" dirty="0" err="1"/>
              <a:t>derin</a:t>
            </a:r>
            <a:r>
              <a:rPr lang="en-US" dirty="0"/>
              <a:t> </a:t>
            </a:r>
            <a:r>
              <a:rPr lang="en-US" dirty="0" err="1"/>
              <a:t>olursa</a:t>
            </a:r>
            <a:r>
              <a:rPr lang="en-US" dirty="0"/>
              <a:t> </a:t>
            </a:r>
            <a:r>
              <a:rPr lang="en-US" dirty="0" err="1"/>
              <a:t>el</a:t>
            </a:r>
            <a:r>
              <a:rPr lang="en-US" dirty="0"/>
              <a:t> </a:t>
            </a:r>
            <a:r>
              <a:rPr lang="en-US" dirty="0" err="1"/>
              <a:t>kasları</a:t>
            </a:r>
            <a:r>
              <a:rPr lang="en-US" dirty="0"/>
              <a:t> </a:t>
            </a:r>
            <a:r>
              <a:rPr lang="en-US" dirty="0" err="1"/>
              <a:t>zayıflyabilir</a:t>
            </a:r>
            <a:endParaRPr lang="en-US" dirty="0"/>
          </a:p>
          <a:p>
            <a:r>
              <a:rPr lang="en-US" dirty="0" err="1"/>
              <a:t>Birden</a:t>
            </a:r>
            <a:r>
              <a:rPr lang="en-US" dirty="0"/>
              <a:t> </a:t>
            </a:r>
            <a:r>
              <a:rPr lang="en-US" dirty="0" err="1"/>
              <a:t>fazla</a:t>
            </a:r>
            <a:r>
              <a:rPr lang="en-US" dirty="0"/>
              <a:t> </a:t>
            </a:r>
            <a:r>
              <a:rPr lang="en-US" dirty="0" err="1"/>
              <a:t>iğne</a:t>
            </a:r>
            <a:r>
              <a:rPr lang="en-US" dirty="0"/>
              <a:t> </a:t>
            </a:r>
            <a:r>
              <a:rPr lang="en-US" dirty="0" err="1"/>
              <a:t>gerekir</a:t>
            </a:r>
            <a:r>
              <a:rPr lang="en-US" dirty="0"/>
              <a:t>, </a:t>
            </a:r>
            <a:r>
              <a:rPr lang="en-US" dirty="0" err="1"/>
              <a:t>körelme</a:t>
            </a:r>
            <a:r>
              <a:rPr lang="en-US" dirty="0"/>
              <a:t> </a:t>
            </a:r>
            <a:r>
              <a:rPr lang="en-US" dirty="0" err="1"/>
              <a:t>olur</a:t>
            </a:r>
            <a:br>
              <a:rPr lang="en-US" dirty="0"/>
            </a:br>
            <a:endParaRPr lang="en-TR" dirty="0"/>
          </a:p>
        </p:txBody>
      </p:sp>
      <p:sp>
        <p:nvSpPr>
          <p:cNvPr id="4" name="TextBox 3">
            <a:extLst>
              <a:ext uri="{FF2B5EF4-FFF2-40B4-BE49-F238E27FC236}">
                <a16:creationId xmlns:a16="http://schemas.microsoft.com/office/drawing/2014/main" id="{342E890E-65AF-323F-A493-D54A10393668}"/>
              </a:ext>
            </a:extLst>
          </p:cNvPr>
          <p:cNvSpPr txBox="1"/>
          <p:nvPr/>
        </p:nvSpPr>
        <p:spPr>
          <a:xfrm>
            <a:off x="3530943" y="5645435"/>
            <a:ext cx="3670492" cy="923330"/>
          </a:xfrm>
          <a:prstGeom prst="rect">
            <a:avLst/>
          </a:prstGeom>
          <a:noFill/>
        </p:spPr>
        <p:txBody>
          <a:bodyPr wrap="none" rtlCol="0">
            <a:spAutoFit/>
          </a:bodyPr>
          <a:lstStyle/>
          <a:p>
            <a:r>
              <a:rPr lang="en-US" dirty="0" err="1"/>
              <a:t>Toplam</a:t>
            </a:r>
            <a:r>
              <a:rPr lang="en-US" dirty="0"/>
              <a:t> 100BU </a:t>
            </a:r>
            <a:r>
              <a:rPr lang="en-US" dirty="0" err="1"/>
              <a:t>veya</a:t>
            </a:r>
            <a:r>
              <a:rPr lang="en-US" dirty="0"/>
              <a:t>  300DU</a:t>
            </a:r>
          </a:p>
          <a:p>
            <a:r>
              <a:rPr lang="en-US" dirty="0"/>
              <a:t>1-1.5cm </a:t>
            </a:r>
            <a:r>
              <a:rPr lang="en-US" dirty="0" err="1"/>
              <a:t>aralıklarla</a:t>
            </a:r>
            <a:r>
              <a:rPr lang="en-US" dirty="0"/>
              <a:t> 1-2BU </a:t>
            </a:r>
            <a:r>
              <a:rPr lang="en-US" dirty="0" err="1"/>
              <a:t>veya</a:t>
            </a:r>
            <a:r>
              <a:rPr lang="en-US" dirty="0"/>
              <a:t> 3-6DU</a:t>
            </a:r>
          </a:p>
          <a:p>
            <a:endParaRPr lang="en-TR" dirty="0"/>
          </a:p>
        </p:txBody>
      </p:sp>
      <p:pic>
        <p:nvPicPr>
          <p:cNvPr id="5" name="İçerik Yer Tutucusu 3">
            <a:extLst>
              <a:ext uri="{FF2B5EF4-FFF2-40B4-BE49-F238E27FC236}">
                <a16:creationId xmlns:a16="http://schemas.microsoft.com/office/drawing/2014/main" id="{B81118D8-40BF-9278-FBB6-3998AD9CFEAA}"/>
              </a:ext>
            </a:extLst>
          </p:cNvPr>
          <p:cNvPicPr>
            <a:picLocks noChangeAspect="1"/>
          </p:cNvPicPr>
          <p:nvPr/>
        </p:nvPicPr>
        <p:blipFill>
          <a:blip r:embed="rId2"/>
          <a:srcRect l="31914" t="9620" r="33575"/>
          <a:stretch/>
        </p:blipFill>
        <p:spPr>
          <a:xfrm>
            <a:off x="7654582" y="255671"/>
            <a:ext cx="4258017" cy="5552529"/>
          </a:xfrm>
          <a:prstGeom prst="rect">
            <a:avLst/>
          </a:prstGeom>
        </p:spPr>
      </p:pic>
    </p:spTree>
    <p:extLst>
      <p:ext uri="{BB962C8B-B14F-4D97-AF65-F5344CB8AC3E}">
        <p14:creationId xmlns:p14="http://schemas.microsoft.com/office/powerpoint/2010/main" val="272763461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B9D97-819B-086C-5D18-7F04D128F419}"/>
              </a:ext>
            </a:extLst>
          </p:cNvPr>
          <p:cNvSpPr>
            <a:spLocks noGrp="1"/>
          </p:cNvSpPr>
          <p:nvPr>
            <p:ph type="title"/>
          </p:nvPr>
        </p:nvSpPr>
        <p:spPr>
          <a:xfrm>
            <a:off x="685801" y="127687"/>
            <a:ext cx="10131425" cy="1456267"/>
          </a:xfrm>
        </p:spPr>
        <p:txBody>
          <a:bodyPr>
            <a:normAutofit/>
          </a:bodyPr>
          <a:lstStyle/>
          <a:p>
            <a:r>
              <a:rPr lang="en-US" sz="3200" dirty="0"/>
              <a:t>AYAK TERLEMESİ</a:t>
            </a:r>
            <a:br>
              <a:rPr lang="en-US" sz="3200" dirty="0"/>
            </a:br>
            <a:endParaRPr lang="en-TR" sz="3200" dirty="0"/>
          </a:p>
        </p:txBody>
      </p:sp>
      <p:sp>
        <p:nvSpPr>
          <p:cNvPr id="3" name="Content Placeholder 2">
            <a:extLst>
              <a:ext uri="{FF2B5EF4-FFF2-40B4-BE49-F238E27FC236}">
                <a16:creationId xmlns:a16="http://schemas.microsoft.com/office/drawing/2014/main" id="{86AE504D-3A57-9804-78B9-42880B45EAFB}"/>
              </a:ext>
            </a:extLst>
          </p:cNvPr>
          <p:cNvSpPr>
            <a:spLocks noGrp="1"/>
          </p:cNvSpPr>
          <p:nvPr>
            <p:ph idx="1"/>
          </p:nvPr>
        </p:nvSpPr>
        <p:spPr>
          <a:xfrm>
            <a:off x="685801" y="1128813"/>
            <a:ext cx="10131425" cy="3649133"/>
          </a:xfrm>
        </p:spPr>
        <p:txBody>
          <a:bodyPr>
            <a:normAutofit/>
          </a:bodyPr>
          <a:lstStyle/>
          <a:p>
            <a:r>
              <a:rPr lang="en-US" dirty="0" err="1"/>
              <a:t>Ağrılı</a:t>
            </a:r>
            <a:r>
              <a:rPr lang="en-US" dirty="0"/>
              <a:t> </a:t>
            </a:r>
            <a:r>
              <a:rPr lang="en-US" dirty="0" err="1"/>
              <a:t>bir</a:t>
            </a:r>
            <a:r>
              <a:rPr lang="en-US" dirty="0"/>
              <a:t> </a:t>
            </a:r>
            <a:r>
              <a:rPr lang="en-US" dirty="0" err="1"/>
              <a:t>işlem</a:t>
            </a:r>
            <a:r>
              <a:rPr lang="en-US" dirty="0"/>
              <a:t> </a:t>
            </a:r>
            <a:r>
              <a:rPr lang="en-US" dirty="0" err="1"/>
              <a:t>olduğundan</a:t>
            </a:r>
            <a:r>
              <a:rPr lang="en-US" dirty="0"/>
              <a:t> posterior tibial </a:t>
            </a:r>
            <a:r>
              <a:rPr lang="en-US" dirty="0" err="1"/>
              <a:t>ve</a:t>
            </a:r>
            <a:r>
              <a:rPr lang="en-US" dirty="0"/>
              <a:t> sural </a:t>
            </a:r>
            <a:r>
              <a:rPr lang="en-US" dirty="0" err="1"/>
              <a:t>sinir</a:t>
            </a:r>
            <a:r>
              <a:rPr lang="en-US" dirty="0"/>
              <a:t> </a:t>
            </a:r>
            <a:r>
              <a:rPr lang="en-US" dirty="0" err="1"/>
              <a:t>blokajı</a:t>
            </a:r>
            <a:endParaRPr lang="en-US" dirty="0"/>
          </a:p>
          <a:p>
            <a:r>
              <a:rPr lang="en-US" dirty="0" err="1"/>
              <a:t>Topikal</a:t>
            </a:r>
            <a:r>
              <a:rPr lang="en-US" dirty="0"/>
              <a:t> </a:t>
            </a:r>
            <a:r>
              <a:rPr lang="en-US" dirty="0" err="1"/>
              <a:t>anestesinin</a:t>
            </a:r>
            <a:r>
              <a:rPr lang="en-US" dirty="0"/>
              <a:t> </a:t>
            </a:r>
            <a:r>
              <a:rPr lang="en-US" dirty="0" err="1"/>
              <a:t>etkisi</a:t>
            </a:r>
            <a:r>
              <a:rPr lang="en-US" dirty="0"/>
              <a:t> </a:t>
            </a:r>
            <a:r>
              <a:rPr lang="en-US" dirty="0" err="1"/>
              <a:t>genellikle</a:t>
            </a:r>
            <a:r>
              <a:rPr lang="en-US" dirty="0"/>
              <a:t> </a:t>
            </a:r>
            <a:r>
              <a:rPr lang="en-US" dirty="0" err="1"/>
              <a:t>az</a:t>
            </a:r>
            <a:endParaRPr lang="en-US" dirty="0"/>
          </a:p>
          <a:p>
            <a:r>
              <a:rPr lang="en-US" dirty="0" err="1"/>
              <a:t>Cilt</a:t>
            </a:r>
            <a:r>
              <a:rPr lang="en-US" dirty="0"/>
              <a:t> </a:t>
            </a:r>
            <a:r>
              <a:rPr lang="en-US" dirty="0" err="1"/>
              <a:t>kalın</a:t>
            </a:r>
            <a:r>
              <a:rPr lang="en-US" dirty="0"/>
              <a:t> </a:t>
            </a:r>
            <a:r>
              <a:rPr lang="en-US" dirty="0" err="1"/>
              <a:t>olduğu</a:t>
            </a:r>
            <a:r>
              <a:rPr lang="en-US" dirty="0"/>
              <a:t> </a:t>
            </a:r>
            <a:r>
              <a:rPr lang="en-US" dirty="0" err="1"/>
              <a:t>için</a:t>
            </a:r>
            <a:r>
              <a:rPr lang="en-US" dirty="0"/>
              <a:t> 26-30G</a:t>
            </a:r>
          </a:p>
          <a:p>
            <a:r>
              <a:rPr lang="en-US" dirty="0" err="1"/>
              <a:t>Dermise</a:t>
            </a:r>
            <a:r>
              <a:rPr lang="en-US" dirty="0"/>
              <a:t> </a:t>
            </a:r>
            <a:r>
              <a:rPr lang="en-US" dirty="0" err="1"/>
              <a:t>enjeksiyon</a:t>
            </a:r>
            <a:r>
              <a:rPr lang="en-US" dirty="0"/>
              <a:t>, </a:t>
            </a:r>
            <a:r>
              <a:rPr lang="en-US" dirty="0" err="1"/>
              <a:t>derin</a:t>
            </a:r>
            <a:r>
              <a:rPr lang="en-US" dirty="0"/>
              <a:t> </a:t>
            </a:r>
            <a:r>
              <a:rPr lang="en-US" dirty="0" err="1"/>
              <a:t>olursa</a:t>
            </a:r>
            <a:r>
              <a:rPr lang="en-US" dirty="0"/>
              <a:t> </a:t>
            </a:r>
            <a:r>
              <a:rPr lang="en-US" dirty="0" err="1"/>
              <a:t>ayak</a:t>
            </a:r>
            <a:r>
              <a:rPr lang="en-US" dirty="0"/>
              <a:t> </a:t>
            </a:r>
            <a:r>
              <a:rPr lang="en-US" dirty="0" err="1"/>
              <a:t>kasları</a:t>
            </a:r>
            <a:r>
              <a:rPr lang="en-US" dirty="0"/>
              <a:t> </a:t>
            </a:r>
            <a:r>
              <a:rPr lang="en-US" dirty="0" err="1"/>
              <a:t>zayıflyabilir</a:t>
            </a:r>
            <a:endParaRPr lang="en-US" dirty="0"/>
          </a:p>
          <a:p>
            <a:r>
              <a:rPr lang="en-US" dirty="0" err="1"/>
              <a:t>Birden</a:t>
            </a:r>
            <a:r>
              <a:rPr lang="en-US" dirty="0"/>
              <a:t> </a:t>
            </a:r>
            <a:r>
              <a:rPr lang="en-US" dirty="0" err="1"/>
              <a:t>fazla</a:t>
            </a:r>
            <a:r>
              <a:rPr lang="en-US" dirty="0"/>
              <a:t> </a:t>
            </a:r>
            <a:r>
              <a:rPr lang="en-US" dirty="0" err="1"/>
              <a:t>iğne</a:t>
            </a:r>
            <a:r>
              <a:rPr lang="en-US" dirty="0"/>
              <a:t> </a:t>
            </a:r>
            <a:r>
              <a:rPr lang="en-US" dirty="0" err="1"/>
              <a:t>gerekir</a:t>
            </a:r>
            <a:r>
              <a:rPr lang="en-US" dirty="0"/>
              <a:t>, </a:t>
            </a:r>
            <a:r>
              <a:rPr lang="en-US" dirty="0" err="1"/>
              <a:t>körelme</a:t>
            </a:r>
            <a:endParaRPr lang="en-US" dirty="0"/>
          </a:p>
          <a:p>
            <a:r>
              <a:rPr lang="en-US" dirty="0" err="1"/>
              <a:t>Etkisi</a:t>
            </a:r>
            <a:r>
              <a:rPr lang="en-US" dirty="0"/>
              <a:t> 6ay-1yıl</a:t>
            </a:r>
            <a:br>
              <a:rPr lang="en-US" dirty="0"/>
            </a:br>
            <a:endParaRPr lang="en-TR" dirty="0"/>
          </a:p>
        </p:txBody>
      </p:sp>
      <p:sp>
        <p:nvSpPr>
          <p:cNvPr id="4" name="TextBox 3">
            <a:extLst>
              <a:ext uri="{FF2B5EF4-FFF2-40B4-BE49-F238E27FC236}">
                <a16:creationId xmlns:a16="http://schemas.microsoft.com/office/drawing/2014/main" id="{5A635D85-67C0-7D9D-0629-B3079BF4ADFB}"/>
              </a:ext>
            </a:extLst>
          </p:cNvPr>
          <p:cNvSpPr txBox="1"/>
          <p:nvPr/>
        </p:nvSpPr>
        <p:spPr>
          <a:xfrm>
            <a:off x="6096000" y="5934670"/>
            <a:ext cx="4210255" cy="923330"/>
          </a:xfrm>
          <a:prstGeom prst="rect">
            <a:avLst/>
          </a:prstGeom>
          <a:noFill/>
        </p:spPr>
        <p:txBody>
          <a:bodyPr wrap="none" rtlCol="0">
            <a:spAutoFit/>
          </a:bodyPr>
          <a:lstStyle/>
          <a:p>
            <a:r>
              <a:rPr lang="en-US" dirty="0"/>
              <a:t>Her </a:t>
            </a:r>
            <a:r>
              <a:rPr lang="en-US" dirty="0" err="1"/>
              <a:t>iki</a:t>
            </a:r>
            <a:r>
              <a:rPr lang="en-US" dirty="0"/>
              <a:t> </a:t>
            </a:r>
            <a:r>
              <a:rPr lang="en-US" dirty="0" err="1"/>
              <a:t>ayak</a:t>
            </a:r>
            <a:r>
              <a:rPr lang="en-US" dirty="0"/>
              <a:t> </a:t>
            </a:r>
            <a:r>
              <a:rPr lang="en-US" dirty="0" err="1"/>
              <a:t>için</a:t>
            </a:r>
            <a:r>
              <a:rPr lang="en-US" dirty="0"/>
              <a:t> </a:t>
            </a:r>
            <a:r>
              <a:rPr lang="en-US" dirty="0" err="1"/>
              <a:t>toplam</a:t>
            </a:r>
            <a:r>
              <a:rPr lang="en-US" dirty="0"/>
              <a:t> 100BU </a:t>
            </a:r>
            <a:r>
              <a:rPr lang="en-US" dirty="0" err="1"/>
              <a:t>veya</a:t>
            </a:r>
            <a:r>
              <a:rPr lang="en-US" dirty="0"/>
              <a:t> 300DU</a:t>
            </a:r>
          </a:p>
          <a:p>
            <a:r>
              <a:rPr lang="en-US" dirty="0"/>
              <a:t>1-1.5cm </a:t>
            </a:r>
            <a:r>
              <a:rPr lang="en-US" dirty="0" err="1"/>
              <a:t>aralıklarla</a:t>
            </a:r>
            <a:r>
              <a:rPr lang="en-US" dirty="0"/>
              <a:t> 1-2BU </a:t>
            </a:r>
            <a:r>
              <a:rPr lang="en-US" dirty="0" err="1"/>
              <a:t>veya</a:t>
            </a:r>
            <a:r>
              <a:rPr lang="en-US" dirty="0"/>
              <a:t> 3-6DU</a:t>
            </a:r>
          </a:p>
          <a:p>
            <a:endParaRPr lang="en-TR" dirty="0"/>
          </a:p>
        </p:txBody>
      </p:sp>
      <p:pic>
        <p:nvPicPr>
          <p:cNvPr id="5" name="İçerik Yer Tutucusu 3">
            <a:extLst>
              <a:ext uri="{FF2B5EF4-FFF2-40B4-BE49-F238E27FC236}">
                <a16:creationId xmlns:a16="http://schemas.microsoft.com/office/drawing/2014/main" id="{8B6F6B34-65DC-5E84-A0EA-E875CE146475}"/>
              </a:ext>
            </a:extLst>
          </p:cNvPr>
          <p:cNvPicPr>
            <a:picLocks noChangeAspect="1"/>
          </p:cNvPicPr>
          <p:nvPr/>
        </p:nvPicPr>
        <p:blipFill>
          <a:blip r:embed="rId2"/>
          <a:srcRect l="35156" t="10942" r="35156"/>
          <a:stretch/>
        </p:blipFill>
        <p:spPr>
          <a:xfrm>
            <a:off x="7991473" y="127687"/>
            <a:ext cx="3514726" cy="5288448"/>
          </a:xfrm>
          <a:prstGeom prst="rect">
            <a:avLst/>
          </a:prstGeom>
        </p:spPr>
      </p:pic>
    </p:spTree>
    <p:extLst>
      <p:ext uri="{BB962C8B-B14F-4D97-AF65-F5344CB8AC3E}">
        <p14:creationId xmlns:p14="http://schemas.microsoft.com/office/powerpoint/2010/main" val="173997770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docProps/app.xml><?xml version="1.0" encoding="utf-8"?>
<Properties xmlns="http://schemas.openxmlformats.org/officeDocument/2006/extended-properties" xmlns:vt="http://schemas.openxmlformats.org/officeDocument/2006/docPropsVTypes">
  <Template>{C45EB668-9251-B64D-88B6-5A17F811EAF7}tf10001058</Template>
  <TotalTime>8724</TotalTime>
  <Words>3465</Words>
  <Application>Microsoft Macintosh PowerPoint</Application>
  <PresentationFormat>Widescreen</PresentationFormat>
  <Paragraphs>564</Paragraphs>
  <Slides>107</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107</vt:i4>
      </vt:variant>
    </vt:vector>
  </HeadingPairs>
  <TitlesOfParts>
    <vt:vector size="113" baseType="lpstr">
      <vt:lpstr>Arial</vt:lpstr>
      <vt:lpstr>Calibri</vt:lpstr>
      <vt:lpstr>Calibri Light</vt:lpstr>
      <vt:lpstr>Helvetica</vt:lpstr>
      <vt:lpstr>Wingdings</vt:lpstr>
      <vt:lpstr>Celestial</vt:lpstr>
      <vt:lpstr>BOTULİNUM TOKSİN UYGULAMALARI</vt:lpstr>
      <vt:lpstr>PowerPoint Presentation</vt:lpstr>
      <vt:lpstr>PowerPoint Presentation</vt:lpstr>
      <vt:lpstr>PowerPoint Presentation</vt:lpstr>
      <vt:lpstr>PowerPoint Presentation</vt:lpstr>
      <vt:lpstr>PowerPoint Presentation</vt:lpstr>
      <vt:lpstr>PowerPoint Presentation</vt:lpstr>
      <vt:lpstr> kozmetik Endikasyon</vt:lpstr>
      <vt:lpstr>Botulİnum toksİn TİPLERİ</vt:lpstr>
      <vt:lpstr>PowerPoint Presentation</vt:lpstr>
      <vt:lpstr>PowerPoint Presentation</vt:lpstr>
      <vt:lpstr>PREPARATLAR Onabotulinumtoxin-A (BNTA- ONA)  </vt:lpstr>
      <vt:lpstr>PREPARATLAR Abobotulinumtoxin-A (BNTA-ABO)  </vt:lpstr>
      <vt:lpstr>PREPARATLAR PRAbotulinumtoxin-A (BNTA- PRA)  </vt:lpstr>
      <vt:lpstr>PREPARATLAR INCObotulinumtoxin-A (BNTA- INCO)  </vt:lpstr>
      <vt:lpstr>BNT-A  ETKİ SÜRESİ  </vt:lpstr>
      <vt:lpstr>ANTİDOT</vt:lpstr>
      <vt:lpstr>HASTA SEÇİMİ  </vt:lpstr>
      <vt:lpstr>Cİlt çİzgİlerİ</vt:lpstr>
      <vt:lpstr>Hastalar kas tonusuna göre 3 e ayrılır  </vt:lpstr>
      <vt:lpstr>Hasta KONSÜLTasyon</vt:lpstr>
      <vt:lpstr>POZLAMA</vt:lpstr>
      <vt:lpstr>Kontraendikasyonlar</vt:lpstr>
      <vt:lpstr>KOMPLİKASYONLAR </vt:lpstr>
      <vt:lpstr>Saklama (dilüsyon öncesi)</vt:lpstr>
      <vt:lpstr>DİLÜSYON </vt:lpstr>
      <vt:lpstr>Saklama (dilüsyon sonrası) </vt:lpstr>
      <vt:lpstr>DİreNç gelİşİMİnİ önlemek İçİn kaçınılmalı</vt:lpstr>
      <vt:lpstr>Enjektörler</vt:lpstr>
      <vt:lpstr>İĞNE UÇLARI </vt:lpstr>
      <vt:lpstr>PowerPoint Presentation</vt:lpstr>
      <vt:lpstr>Dilüsyon </vt:lpstr>
      <vt:lpstr>Dilüsyon </vt:lpstr>
      <vt:lpstr>Botox unıt vs dysport unıt</vt:lpstr>
      <vt:lpstr>Enjeksİyon Teknİklerİ</vt:lpstr>
      <vt:lpstr>PowerPoint Presentation</vt:lpstr>
      <vt:lpstr>PowerPoint Presentation</vt:lpstr>
      <vt:lpstr>NÖROTOKSİN ENJEKSİYON BÖLGELERİ </vt:lpstr>
      <vt:lpstr>Yüz anatomİsİ</vt:lpstr>
      <vt:lpstr>PowerPoint Presentation</vt:lpstr>
      <vt:lpstr>PowerPoint Presentation</vt:lpstr>
      <vt:lpstr>Enjeksİyon noktaları</vt:lpstr>
      <vt:lpstr>NÖROTOKSİN ENJEKSİYON BÖLGELERİ  GLABELLAR ÇATIK KAŞ ÇİZGİLERİ  </vt:lpstr>
      <vt:lpstr>PowerPoint Presentation</vt:lpstr>
      <vt:lpstr>PowerPoint Presentation</vt:lpstr>
      <vt:lpstr>PowerPoint Presentation</vt:lpstr>
      <vt:lpstr>Şeytani Ark Kaş Sadece alın merkezine toksin enj. edildiğinde medial kaşın düşmesine ve lateral kaşların dış kısımların yüksek kalmasına neden olur</vt:lpstr>
      <vt:lpstr>Şeytani Ark Kaş</vt:lpstr>
      <vt:lpstr>Mr.Spock Kaş Lateral kaş alanının düzgün şekilde tedavi edilmesinin ihmal edilmesinden kaynaklanır. Bu, kaşı yukarı çeken kasın içine  enjekte edilen Botolinum toksini ile kolay ve çabuk bir şekilde düzeltilebilir  </vt:lpstr>
      <vt:lpstr>Ptozis</vt:lpstr>
      <vt:lpstr>Ptozis Yönetimi</vt:lpstr>
      <vt:lpstr>FRONTAL ALIN KIRIŞIKLIKLARI  </vt:lpstr>
      <vt:lpstr>PowerPoint Presentation</vt:lpstr>
      <vt:lpstr>Frontal bölgeler  </vt:lpstr>
      <vt:lpstr>Ütülenmiş alın ve inik kaş Alnın ütülenmiş, hareketsiz ve kaşların biraz alçaltıldığı zaman ortaya çıkar. Hasta enjeksiyondan sonraki ilk birkaç hafta boyunca alnında oturuyormuş gibi hisseder</vt:lpstr>
      <vt:lpstr>Göz kapağı düşüklüğü ve inik Kaş</vt:lpstr>
      <vt:lpstr>Meraklı Kaş Bir kaş diğerinden daha fazla kemerli olduğunda veya toksin eşit olmayan bir şekilde uygulandığında ya da kişinin doğal asimetrisi dikkate alınmadığı durumlarda ortaya çıkar. Yüksek olan taraf botulinum toksin enjeksiyonu ile düzeltilebilir </vt:lpstr>
      <vt:lpstr>PowerPoint Presentation</vt:lpstr>
      <vt:lpstr>KAZ AYAKLARI GÜLME ÇİZGİLERİ  </vt:lpstr>
      <vt:lpstr>PowerPoint Presentation</vt:lpstr>
      <vt:lpstr>PowerPoint Presentation</vt:lpstr>
      <vt:lpstr>PowerPoint Presentation</vt:lpstr>
      <vt:lpstr>Kaz Ayağı Çizgileri</vt:lpstr>
      <vt:lpstr>KİMYASAL KAŞ KALDIRMA </vt:lpstr>
      <vt:lpstr>PowerPoint Presentation</vt:lpstr>
      <vt:lpstr>TAVŞAN ÇİZGİLERİ (BUNNY LİNES) </vt:lpstr>
      <vt:lpstr>PowerPoint Presentation</vt:lpstr>
      <vt:lpstr>Burun kenarı Çizgiler (Bunny Lines)</vt:lpstr>
      <vt:lpstr>BURUN UCU KALDIRMA </vt:lpstr>
      <vt:lpstr>BURUN KANADI AÇIKLIĞI </vt:lpstr>
      <vt:lpstr>ORAL KOMİSSÜRLERİ KALDIRMAK  </vt:lpstr>
      <vt:lpstr>PowerPoint Presentation</vt:lpstr>
      <vt:lpstr>DUDAK KALDIRMA </vt:lpstr>
      <vt:lpstr>SİGARA (barkod) ÇİZGİLERİ (smoker lines) </vt:lpstr>
      <vt:lpstr>PowerPoint Presentation</vt:lpstr>
      <vt:lpstr>Ağız Çevresi Çizgiler Dikkat</vt:lpstr>
      <vt:lpstr>Kemal sunal gülüşü (GUMMY SMILE) </vt:lpstr>
      <vt:lpstr>PowerPoint Presentation</vt:lpstr>
      <vt:lpstr>KIRIŞIK ÇENE UCU (DIMPLED CHIN) </vt:lpstr>
      <vt:lpstr>PowerPoint Presentation</vt:lpstr>
      <vt:lpstr>PLATİSMA BANTLARI </vt:lpstr>
      <vt:lpstr>PowerPoint Presentation</vt:lpstr>
      <vt:lpstr>PowerPoint Presentation</vt:lpstr>
      <vt:lpstr>KOLYE HATLARI </vt:lpstr>
      <vt:lpstr>DEKOLTE HATLARI </vt:lpstr>
      <vt:lpstr>NEFERTİTİ BOYUN GERME </vt:lpstr>
      <vt:lpstr>MASSETER HİPERTROFİSİ </vt:lpstr>
      <vt:lpstr>PowerPoint Presentation</vt:lpstr>
      <vt:lpstr>PowerPoint Presentation</vt:lpstr>
      <vt:lpstr>PowerPoint Presentation</vt:lpstr>
      <vt:lpstr>PAROTİD GLAND HİPERTROFİSİ</vt:lpstr>
      <vt:lpstr>SUBMANDİBULAR BEZ HİPERTROFİSİ </vt:lpstr>
      <vt:lpstr>GESTATUAR TERLEME (FREY SENDROMU)</vt:lpstr>
      <vt:lpstr>Nİşasta-İyot testİ </vt:lpstr>
      <vt:lpstr>KOLTUKALTI TERLEMESİ </vt:lpstr>
      <vt:lpstr>PowerPoint Presentation</vt:lpstr>
      <vt:lpstr>ALIN VE KAFA TERLEMESİ </vt:lpstr>
      <vt:lpstr>EL TERLEMESİ </vt:lpstr>
      <vt:lpstr>AYAK TERLEMESİ </vt:lpstr>
      <vt:lpstr>KRONİK MİGREN </vt:lpstr>
      <vt:lpstr>Mİgren Botoksu</vt:lpstr>
      <vt:lpstr>KOMPLİKASYONLAR </vt:lpstr>
      <vt:lpstr>BNT-A uygulaması önerİler</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Gökhan Erol</dc:creator>
  <cp:lastModifiedBy>Gokhan Erol</cp:lastModifiedBy>
  <cp:revision>13</cp:revision>
  <dcterms:created xsi:type="dcterms:W3CDTF">2022-08-09T22:00:10Z</dcterms:created>
  <dcterms:modified xsi:type="dcterms:W3CDTF">2025-11-17T10:28:26Z</dcterms:modified>
</cp:coreProperties>
</file>